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42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7" r:id="rId17"/>
    <p:sldId id="271" r:id="rId18"/>
    <p:sldId id="298" r:id="rId19"/>
    <p:sldId id="272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5" r:id="rId35"/>
    <p:sldId id="296" r:id="rId36"/>
  </p:sldIdLst>
  <p:sldSz cx="9144000" cy="5143500" type="screen16x9"/>
  <p:notesSz cx="6858000" cy="9144000"/>
  <p:embeddedFontLst>
    <p:embeddedFont>
      <p:font typeface="Bree Serif" panose="02000503040000020004" pitchFamily="2" charset="77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Wingdings 2" pitchFamily="2" charset="2"/>
      <p:regular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163668-84D9-42FA-9653-5BA53F37D7E0}">
  <a:tblStyle styleId="{7B163668-84D9-42FA-9653-5BA53F37D7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2"/>
    <p:restoredTop sz="94654"/>
  </p:normalViewPr>
  <p:slideViewPr>
    <p:cSldViewPr snapToGrid="0">
      <p:cViewPr varScale="1">
        <p:scale>
          <a:sx n="138" d="100"/>
          <a:sy n="138" d="100"/>
        </p:scale>
        <p:origin x="52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fa845996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fa845996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fa845996a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fa845996a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fa845996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fa845996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fa845996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fa845996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fb9724b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fb9724b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fb9724b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fb9724ba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fb9724b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fb9724ba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800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fb9724ba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fb9724ba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fb9724ba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fb9724ba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006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fb9724ba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fb9724ba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fa84599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fa84599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fb9724ba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10fb9724ba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fb9724ba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fb9724ba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fb9724ba2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fb9724ba2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fb9724ba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fb9724ba2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fb9724ba2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fb9724ba2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fb9724ba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fb9724ba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fb9724ba2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fb9724ba2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fb9724ba2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10fb9724ba2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fb9724ba2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fb9724ba2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fb9724ba2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0fb9724ba2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fa84599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0fa84599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10d51efd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10d51efd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0d51efd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0d51efda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0d51efda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0d51efda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0d51efda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0d51efda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0d51efda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0d51efda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10d51efda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10d51efda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fa845996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fa845996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fa845996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0fa845996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fa845996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fa845996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fa845996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fa845996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fa845996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fa845996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fa845996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fa845996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9B18-394E-D740-A93A-E349406EE01C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86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490F-4162-F648-95F9-F4BC8CFF1038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59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7BD-F845-2643-9C71-01904350A22E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01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53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D3709-5F3C-1445-9A80-D3E54DDD6C2A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28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1724-3BC6-E34D-B0DF-7027569AE07C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19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DAAB-42E9-9842-81E3-5889007795A2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90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A903-18EE-AA44-B6BF-035C0BD75D44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57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9DA1-BCAB-5E4A-A973-238A08C31BE8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66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62C-43B4-E94F-892F-257415807099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7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137A-59BA-CA4A-9954-F11D463DE798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84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6466-F27F-9845-A1E2-74DE61AF3F72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55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F424A6-6EFC-6D4D-B57A-2878E9FB7EFF}" type="datetime1">
              <a:rPr lang="it-IT" smtClean="0"/>
              <a:t>10/03/25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4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416AACA-BBAC-8140-96AB-B87A5A3C6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03" y="250030"/>
            <a:ext cx="9144000" cy="4433233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105148D-CA17-C043-9BEC-773D8AAC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4809303"/>
            <a:ext cx="4433638" cy="273844"/>
          </a:xfrm>
        </p:spPr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A1441C-16BD-E74F-ACA7-781A1163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236342" y="581621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chemeClr val="bg1"/>
                </a:solidFill>
              </a:rPr>
              <a:t>Evoluzione </a:t>
            </a:r>
            <a:br>
              <a:rPr lang="it" sz="2400" b="1" dirty="0">
                <a:solidFill>
                  <a:schemeClr val="bg1"/>
                </a:solidFill>
              </a:rPr>
            </a:br>
            <a:r>
              <a:rPr lang="it" sz="2400" b="1" dirty="0">
                <a:solidFill>
                  <a:schemeClr val="bg1"/>
                </a:solidFill>
              </a:rPr>
              <a:t>del territorio</a:t>
            </a:r>
            <a:br>
              <a:rPr lang="it" sz="2400" b="1" dirty="0">
                <a:solidFill>
                  <a:schemeClr val="bg1"/>
                </a:solidFill>
              </a:rPr>
            </a:br>
            <a:br>
              <a:rPr lang="it" sz="2400" b="1" dirty="0">
                <a:solidFill>
                  <a:schemeClr val="bg1"/>
                </a:solidFill>
              </a:rPr>
            </a:br>
            <a:r>
              <a:rPr lang="it-IT" sz="2400" b="1" dirty="0">
                <a:solidFill>
                  <a:schemeClr val="bg1"/>
                </a:solidFill>
              </a:rPr>
              <a:t>Le trasformazioni nel tempo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22"/>
          <p:cNvSpPr txBox="1">
            <a:spLocks noGrp="1"/>
          </p:cNvSpPr>
          <p:nvPr>
            <p:ph idx="1"/>
          </p:nvPr>
        </p:nvSpPr>
        <p:spPr>
          <a:xfrm>
            <a:off x="2836637" y="581621"/>
            <a:ext cx="5486400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trasformazione dei paesi alpini in stazioni turistiche invernali diviene una delle espressioni più evidenti: per accogliere gli appassionati di sport sulla neve, ci sono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investimenti radicali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Conquista delle vette e degli spazi montani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l’avvio alla costruzione di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vasti complessi di seconde case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 piedi delle piste da sci: conseguenze inimmaginabili per l’economia e l’urbanistica locale.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montagna diventa accessibile a tutti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 conseguenze positive e negative. Tra la metà degli anni Cinquanta fino ai primissimi anni Ottanta del secolo scorso, si consuma una fase di sviluppo caratterizzata da un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turismo di massa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Tutto questo contribuisce ad appannare l’immagine stessa della montagna alpina,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considerata sempre più come un prodotto “usa e getta”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1AB811C-81C2-AC40-9B13-3012D94E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2BF879D-623D-C248-9967-C444D099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180358" y="648081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b="1" dirty="0">
                <a:solidFill>
                  <a:schemeClr val="bg1"/>
                </a:solidFill>
              </a:rPr>
              <a:t>Evoluzione </a:t>
            </a:r>
            <a:br>
              <a:rPr lang="it" sz="2400" b="1" dirty="0">
                <a:solidFill>
                  <a:schemeClr val="bg1"/>
                </a:solidFill>
              </a:rPr>
            </a:br>
            <a:r>
              <a:rPr lang="it" sz="2400" b="1" dirty="0">
                <a:solidFill>
                  <a:schemeClr val="bg1"/>
                </a:solidFill>
              </a:rPr>
              <a:t>del territorio</a:t>
            </a:r>
            <a:br>
              <a:rPr lang="it" sz="2400" b="1" dirty="0">
                <a:solidFill>
                  <a:schemeClr val="bg1"/>
                </a:solidFill>
              </a:rPr>
            </a:br>
            <a:br>
              <a:rPr lang="it" sz="2400" b="1" dirty="0">
                <a:solidFill>
                  <a:schemeClr val="bg1"/>
                </a:solidFill>
              </a:rPr>
            </a:br>
            <a:r>
              <a:rPr lang="it-IT" sz="2400" b="1" dirty="0">
                <a:solidFill>
                  <a:schemeClr val="bg1"/>
                </a:solidFill>
              </a:rPr>
              <a:t>Oggi</a:t>
            </a:r>
            <a:endParaRPr sz="2400" dirty="0"/>
          </a:p>
        </p:txBody>
      </p:sp>
      <p:sp>
        <p:nvSpPr>
          <p:cNvPr id="141" name="Google Shape;141;p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situazione odierna vede il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consolidarsi del turismo invernale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turismo estivo manifesta una crisi più evidente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poiché sempre meno alla moda se confrontato con altre mete concorrenziali.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sopravvivenza del turismo montano richiede la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necessità impellente di un processo di rinnovamento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dell’offerta. 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fattori su cui puntare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ritornano ad essere quelli di un tempo: un ambiente ancora abbastanza incontaminato, poco densamente popolato, con un ritorno alla natura e alla possibilità di effettuare attività sportive di vario tipo. La creazione e la gestione di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aree protette 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 in questa direzione.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62D63BB-4609-164C-AFA9-8BD24800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441C7E7-7416-B247-9E0D-C37C6AD1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182243" y="569825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it-IT" sz="2400" b="1" dirty="0"/>
              <a:t>TURISMO </a:t>
            </a:r>
            <a:br>
              <a:rPr lang="it-IT" sz="2400" b="1" dirty="0"/>
            </a:br>
            <a:r>
              <a:rPr lang="it-IT" sz="2400" b="1" dirty="0"/>
              <a:t>Le risorse</a:t>
            </a:r>
            <a:br>
              <a:rPr lang="it-IT" sz="2400" b="1" dirty="0"/>
            </a:br>
            <a:endParaRPr sz="2400" dirty="0"/>
          </a:p>
        </p:txBody>
      </p:sp>
      <p:sp>
        <p:nvSpPr>
          <p:cNvPr id="147" name="Google Shape;147;p24"/>
          <p:cNvSpPr txBox="1">
            <a:spLocks noGrp="1"/>
          </p:cNvSpPr>
          <p:nvPr>
            <p:ph idx="1"/>
          </p:nvPr>
        </p:nvSpPr>
        <p:spPr>
          <a:xfrm>
            <a:off x="2710354" y="460696"/>
            <a:ext cx="6023098" cy="4068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Alpi rappresentano l’area montuosa più visitata al mondo, sia perché offre variegate opportunità turistiche, sia perché beneficia di una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favorevole accessibilità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 un bacino circostante densamente popolato ed economicamente sviluppato.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Oltre agli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ambienti naturali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la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villeggiatura estiva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 Alpi possono rappresentare importanti opportunità per il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turismo bianco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l’innevamento lo consente. Da ricordare anche la presenza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grandi città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centri storici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prodotti artigianali ed enogastronomici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DA02D79-D57C-8345-BB9D-61CC6318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63E1054-BB2C-9B4C-9525-8F9147E2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BC2C1B-B581-764E-B7AA-6EF063D3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01" y="2611678"/>
            <a:ext cx="2526396" cy="20211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BA3ED3-D0AC-A14D-8BD9-E7FA3A2BC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5" y="2624016"/>
            <a:ext cx="3046913" cy="2031275"/>
          </a:xfrm>
          <a:prstGeom prst="rect">
            <a:avLst/>
          </a:prstGeom>
        </p:spPr>
      </p:pic>
      <p:sp>
        <p:nvSpPr>
          <p:cNvPr id="151" name="Google Shape;151;p24"/>
          <p:cNvSpPr txBox="1"/>
          <p:nvPr/>
        </p:nvSpPr>
        <p:spPr>
          <a:xfrm>
            <a:off x="235559" y="4309660"/>
            <a:ext cx="30000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rgbClr val="0C0D0D"/>
                </a:solidFill>
                <a:highlight>
                  <a:srgbClr val="E8EDED"/>
                </a:highlight>
              </a:rPr>
              <a:t>Schynigen Platte (Svizzera)</a:t>
            </a:r>
            <a:endParaRPr sz="900" dirty="0">
              <a:solidFill>
                <a:srgbClr val="0C0D0D"/>
              </a:solidFill>
              <a:highlight>
                <a:srgbClr val="E8EDED"/>
              </a:highlight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FA04D8F-5B96-834B-BF82-58BF53FA4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974" y="2611678"/>
            <a:ext cx="3085481" cy="2031275"/>
          </a:xfrm>
          <a:prstGeom prst="rect">
            <a:avLst/>
          </a:prstGeom>
        </p:spPr>
      </p:pic>
      <p:sp>
        <p:nvSpPr>
          <p:cNvPr id="149" name="Google Shape;149;p24"/>
          <p:cNvSpPr txBox="1"/>
          <p:nvPr/>
        </p:nvSpPr>
        <p:spPr>
          <a:xfrm>
            <a:off x="6597401" y="4317236"/>
            <a:ext cx="1593986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rgbClr val="0C0D0D"/>
                </a:solidFill>
                <a:highlight>
                  <a:srgbClr val="E8EDED"/>
                </a:highlight>
              </a:rPr>
              <a:t>Centro storico di Vienna</a:t>
            </a:r>
            <a:endParaRPr dirty="0"/>
          </a:p>
        </p:txBody>
      </p:sp>
      <p:sp>
        <p:nvSpPr>
          <p:cNvPr id="153" name="Google Shape;153;p24"/>
          <p:cNvSpPr txBox="1"/>
          <p:nvPr/>
        </p:nvSpPr>
        <p:spPr>
          <a:xfrm>
            <a:off x="3398974" y="4327523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rgbClr val="0C0D0D"/>
                </a:solidFill>
                <a:highlight>
                  <a:srgbClr val="E8EDED"/>
                </a:highlight>
              </a:rPr>
              <a:t>Snowboarder in azione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b="1" dirty="0"/>
              <a:t>TURISMO</a:t>
            </a:r>
            <a:endParaRPr sz="24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250812-8427-304B-9B57-8F98DBCD2D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8948B12-9526-D045-BB86-ED784BCC6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418"/>
            <a:ext cx="9144000" cy="2897945"/>
          </a:xfrm>
          <a:prstGeom prst="rect">
            <a:avLst/>
          </a:prstGeom>
        </p:spPr>
      </p:pic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532E5F2B-ED7B-D042-AB68-6BABB6049101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11700" y="5090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Bree Serif"/>
              <a:buNone/>
            </a:pPr>
            <a:r>
              <a:rPr lang="it" sz="2500" dirty="0">
                <a:latin typeface="Bree Serif"/>
                <a:ea typeface="Bree Serif"/>
                <a:cs typeface="Bree Serif"/>
                <a:sym typeface="Bree Serif"/>
              </a:rPr>
              <a:t>AUSTRIA</a:t>
            </a:r>
            <a:endParaRPr sz="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45DAA2-BA85-9241-8532-76267359F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9"/>
          <a:stretch/>
        </p:blipFill>
        <p:spPr>
          <a:xfrm>
            <a:off x="0" y="911295"/>
            <a:ext cx="8832300" cy="352207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428A9C8-F168-FB4B-9007-CDF49F3BD8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42986459-0E40-1248-908D-ACF60D9DCAFB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209568" y="612986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9748"/>
              <a:buFont typeface="Arial"/>
              <a:buNone/>
            </a:pPr>
            <a:r>
              <a:rPr lang="it" sz="2211" b="1" dirty="0"/>
              <a:t>IL TERRITORIO </a:t>
            </a:r>
            <a:endParaRPr sz="2211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E7EB7D-E6C9-7B44-9E43-DE834634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139"/>
            <a:ext cx="5137715" cy="2916000"/>
          </a:xfrm>
          <a:prstGeom prst="rect">
            <a:avLst/>
          </a:prstGeom>
        </p:spPr>
      </p:pic>
      <p:sp>
        <p:nvSpPr>
          <p:cNvPr id="177" name="Google Shape;177;p27"/>
          <p:cNvSpPr txBox="1">
            <a:spLocks noGrp="1"/>
          </p:cNvSpPr>
          <p:nvPr>
            <p:ph idx="1"/>
          </p:nvPr>
        </p:nvSpPr>
        <p:spPr>
          <a:xfrm>
            <a:off x="2499690" y="453285"/>
            <a:ext cx="6346135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29989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6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territorio austriaco si presenta </a:t>
            </a:r>
            <a:r>
              <a:rPr lang="it" sz="6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prevalentemente montuoso</a:t>
            </a:r>
            <a:r>
              <a:rPr lang="it" sz="6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6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989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6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cime più alte si trovano nella porzione centrale della dorsale montuosa e più precisamente negli </a:t>
            </a:r>
            <a:r>
              <a:rPr lang="it" sz="6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Alti Tauri</a:t>
            </a:r>
            <a:r>
              <a:rPr lang="it" sz="6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(Grossglockner 3798 m).</a:t>
            </a:r>
            <a:endParaRPr sz="6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34690" lvl="8" indent="-329989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5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porzione orientale del Paese è prettamente ondulata e pianeggiante, soprattutto in corrispondenza della </a:t>
            </a:r>
            <a:r>
              <a:rPr lang="it" sz="59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Valle del Danubio</a:t>
            </a:r>
            <a:r>
              <a:rPr lang="it" sz="5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5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34690" lvl="8" indent="-329989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5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L’elemento predominante dell’idrografia austriaca è il </a:t>
            </a:r>
            <a:r>
              <a:rPr lang="it" sz="59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Danubio</a:t>
            </a:r>
            <a:r>
              <a:rPr lang="it" sz="5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che entra in territorio austriaco a Passau (al confine con la Germania) e attraversa la parte settentrionale del Paese da ovest verso est, per proseguire il suo corso in Slovacchia.</a:t>
            </a:r>
            <a:endParaRPr sz="5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FD00AA-DDC2-3D4C-8BE1-08FDBEDB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8B99F016-0F0F-244F-83AB-0F5465E394EF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9748"/>
              <a:buFont typeface="Arial"/>
              <a:buNone/>
            </a:pPr>
            <a:r>
              <a:rPr lang="it" sz="2211" b="1" dirty="0"/>
              <a:t>IL TERRITORIO </a:t>
            </a:r>
            <a:endParaRPr sz="2211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27"/>
          <p:cNvSpPr txBox="1">
            <a:spLocks noGrp="1"/>
          </p:cNvSpPr>
          <p:nvPr>
            <p:ph idx="1"/>
          </p:nvPr>
        </p:nvSpPr>
        <p:spPr>
          <a:xfrm>
            <a:off x="2400301" y="453285"/>
            <a:ext cx="6463781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9989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laghi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numerosi, in particolare nella regione prealpina; il principale è il Neusiedl, al confine con l’Ungheria. All’Austria appartiene inoltre una porzione del lago di Costanza, condiviso con Svizzera e Germania.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989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Lungo l’arco alpino il </a:t>
            </a:r>
            <a:r>
              <a:rPr lang="it" sz="16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clima</a:t>
            </a:r>
            <a:r>
              <a:rPr lang="it" sz="16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è montano. 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precipitazioni sono consistenti e diffuse in estate, a carattere nevoso in inverno. Nell’area danubiana il clima diventa continentale, con marcata escursione termica annuale.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FD00AA-DDC2-3D4C-8BE1-08FDBEDB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F74D31-6B0F-9847-AA3E-00A69DE33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99" y="3126185"/>
            <a:ext cx="57658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83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820F44-9E4F-1B4A-B8B9-3ACEBD68E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9A181E-B637-1A4A-8BAB-8C30E396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2" y="731375"/>
            <a:ext cx="8076926" cy="3771604"/>
          </a:xfrm>
          <a:prstGeom prst="rect">
            <a:avLst/>
          </a:prstGeom>
        </p:spPr>
      </p:pic>
      <p:sp>
        <p:nvSpPr>
          <p:cNvPr id="12" name="Segnaposto piè di pagina 1">
            <a:extLst>
              <a:ext uri="{FF2B5EF4-FFF2-40B4-BE49-F238E27FC236}">
                <a16:creationId xmlns:a16="http://schemas.microsoft.com/office/drawing/2014/main" id="{C808F094-B20C-AA45-9DE5-31A973CEE067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226208" y="414575"/>
            <a:ext cx="1861009" cy="1563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8223"/>
              <a:buFont typeface="Arial"/>
              <a:buNone/>
            </a:pPr>
            <a:r>
              <a:rPr lang="it-IT" sz="2877" b="1" dirty="0"/>
              <a:t>L’offerta turistica</a:t>
            </a:r>
            <a:endParaRPr sz="2877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244" dirty="0"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2727282" y="322254"/>
            <a:ext cx="6019526" cy="3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Gli elementi di attrattività</a:t>
            </a:r>
            <a:r>
              <a:rPr lang="it" sz="5010" b="1" dirty="0">
                <a:solidFill>
                  <a:schemeClr val="dk1"/>
                </a:solidFill>
              </a:rPr>
              <a:t> </a:t>
            </a:r>
            <a:r>
              <a:rPr lang="it" sz="5010" dirty="0">
                <a:solidFill>
                  <a:schemeClr val="dk1"/>
                </a:solidFill>
              </a:rPr>
              <a:t>dell’offerta turistica dell’Austria sono riconducibili: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a) al paesaggio naturale dei </a:t>
            </a:r>
            <a:r>
              <a:rPr lang="it" sz="5010" b="1" dirty="0">
                <a:solidFill>
                  <a:schemeClr val="dk1"/>
                </a:solidFill>
              </a:rPr>
              <a:t>rilievi alpini</a:t>
            </a:r>
            <a:r>
              <a:rPr lang="it" sz="5010" dirty="0">
                <a:solidFill>
                  <a:schemeClr val="dk1"/>
                </a:solidFill>
              </a:rPr>
              <a:t> e a quello dei </a:t>
            </a:r>
            <a:r>
              <a:rPr lang="it" sz="5010" b="1" dirty="0">
                <a:solidFill>
                  <a:schemeClr val="dk1"/>
                </a:solidFill>
              </a:rPr>
              <a:t>laghi</a:t>
            </a:r>
            <a:r>
              <a:rPr lang="it" sz="5010" dirty="0">
                <a:solidFill>
                  <a:schemeClr val="dk1"/>
                </a:solidFill>
              </a:rPr>
              <a:t> della Carinzia, di Costanza e di Neusiedl;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b) al </a:t>
            </a:r>
            <a:r>
              <a:rPr lang="it" sz="5010" b="1" dirty="0">
                <a:solidFill>
                  <a:schemeClr val="dk1"/>
                </a:solidFill>
              </a:rPr>
              <a:t>turismo bianco</a:t>
            </a:r>
            <a:r>
              <a:rPr lang="it" sz="5010" dirty="0">
                <a:solidFill>
                  <a:schemeClr val="dk1"/>
                </a:solidFill>
              </a:rPr>
              <a:t> invernale;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c) al fascino di </a:t>
            </a:r>
            <a:r>
              <a:rPr lang="it" sz="5010" b="1" dirty="0">
                <a:solidFill>
                  <a:schemeClr val="dk1"/>
                </a:solidFill>
              </a:rPr>
              <a:t>Vienna,</a:t>
            </a:r>
            <a:r>
              <a:rPr lang="it" sz="5010" dirty="0">
                <a:solidFill>
                  <a:schemeClr val="dk1"/>
                </a:solidFill>
              </a:rPr>
              <a:t> città imperiale e capitale della Mitteleuropa, incontro - sul piano della pittura, dell’architettura e del pensiero culturale - di modernità e tradizione;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d) al </a:t>
            </a:r>
            <a:r>
              <a:rPr lang="it" sz="5010" b="1" dirty="0">
                <a:solidFill>
                  <a:schemeClr val="dk1"/>
                </a:solidFill>
              </a:rPr>
              <a:t>turismo musicale</a:t>
            </a:r>
            <a:r>
              <a:rPr lang="it" sz="5010" dirty="0">
                <a:solidFill>
                  <a:schemeClr val="dk1"/>
                </a:solidFill>
              </a:rPr>
              <a:t>, legato alla tradizione concertistica viennese e al Festival di Salisburgo, città del compositore Mozart;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6D15C4B-D21B-DA42-B035-3FD6EC73C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C45B7F-7260-374E-BF61-B532479FC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2" y="3165614"/>
            <a:ext cx="2124627" cy="1285489"/>
          </a:xfrm>
          <a:prstGeom prst="rect">
            <a:avLst/>
          </a:prstGeom>
        </p:spPr>
      </p:pic>
      <p:pic>
        <p:nvPicPr>
          <p:cNvPr id="6" name="Google Shape;197;p30">
            <a:extLst>
              <a:ext uri="{FF2B5EF4-FFF2-40B4-BE49-F238E27FC236}">
                <a16:creationId xmlns:a16="http://schemas.microsoft.com/office/drawing/2014/main" id="{16E09E38-12FB-524F-9E63-0665D2D9124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22" y="1766482"/>
            <a:ext cx="2124627" cy="12854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9F56F3C2-3B74-C244-B099-3CFE92CA9D72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</p:spTree>
    <p:extLst>
      <p:ext uri="{BB962C8B-B14F-4D97-AF65-F5344CB8AC3E}">
        <p14:creationId xmlns:p14="http://schemas.microsoft.com/office/powerpoint/2010/main" val="961339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226208" y="349923"/>
            <a:ext cx="1861009" cy="1563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8223"/>
              <a:buFont typeface="Arial"/>
              <a:buNone/>
            </a:pPr>
            <a:r>
              <a:rPr lang="it-IT" sz="2877" b="1" dirty="0"/>
              <a:t>L’offerta turistica</a:t>
            </a:r>
            <a:endParaRPr sz="2877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244" dirty="0"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2697465" y="401767"/>
            <a:ext cx="6019526" cy="3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e) alla presenza di </a:t>
            </a:r>
            <a:r>
              <a:rPr lang="it" sz="5010" b="1" dirty="0">
                <a:solidFill>
                  <a:schemeClr val="dk1"/>
                </a:solidFill>
              </a:rPr>
              <a:t>città d’arte</a:t>
            </a:r>
            <a:r>
              <a:rPr lang="it" sz="5010" dirty="0">
                <a:solidFill>
                  <a:schemeClr val="dk1"/>
                </a:solidFill>
              </a:rPr>
              <a:t>, giardini e palazzi storici, che disegnano un paesaggio culturale connotato dagli stili barocco e rococò;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e) agli itinerari cicloturistici e di turismo fluviale lungo il </a:t>
            </a:r>
            <a:r>
              <a:rPr lang="it" sz="5010" b="1" dirty="0">
                <a:solidFill>
                  <a:schemeClr val="dk1"/>
                </a:solidFill>
              </a:rPr>
              <a:t>corso del Danubio</a:t>
            </a:r>
            <a:r>
              <a:rPr lang="it" sz="5010" dirty="0">
                <a:solidFill>
                  <a:schemeClr val="dk1"/>
                </a:solidFill>
              </a:rPr>
              <a:t>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f) agli </a:t>
            </a:r>
            <a:r>
              <a:rPr lang="it" sz="5010" b="1" dirty="0">
                <a:solidFill>
                  <a:schemeClr val="dk1"/>
                </a:solidFill>
              </a:rPr>
              <a:t>ottimi collegamenti</a:t>
            </a:r>
            <a:r>
              <a:rPr lang="it" sz="5010" dirty="0">
                <a:solidFill>
                  <a:schemeClr val="dk1"/>
                </a:solidFill>
              </a:rPr>
              <a:t> autostradali, aerei e ferroviari  </a:t>
            </a:r>
            <a:r>
              <a:rPr lang="it" sz="5010" b="1" dirty="0">
                <a:solidFill>
                  <a:schemeClr val="dk1"/>
                </a:solidFill>
              </a:rPr>
              <a:t> </a:t>
            </a:r>
            <a:r>
              <a:rPr lang="it" sz="5010" dirty="0">
                <a:solidFill>
                  <a:schemeClr val="dk1"/>
                </a:solidFill>
              </a:rPr>
              <a:t>con il resto dei Paesi europei</a:t>
            </a:r>
            <a:r>
              <a:rPr lang="it" sz="5010" b="1" dirty="0">
                <a:solidFill>
                  <a:schemeClr val="dk1"/>
                </a:solidFill>
              </a:rPr>
              <a:t> </a:t>
            </a:r>
            <a:r>
              <a:rPr lang="it" sz="5010" dirty="0">
                <a:solidFill>
                  <a:schemeClr val="dk1"/>
                </a:solidFill>
              </a:rPr>
              <a:t>e alla disponibilità  di un’efficiente rete di trasporti  interni,  integrata da un sistema  di strade turistiche a tema; 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010" dirty="0">
                <a:solidFill>
                  <a:schemeClr val="dk1"/>
                </a:solidFill>
              </a:rPr>
              <a:t>g) alla </a:t>
            </a:r>
            <a:r>
              <a:rPr lang="it" sz="5010" b="1" dirty="0">
                <a:solidFill>
                  <a:schemeClr val="dk1"/>
                </a:solidFill>
              </a:rPr>
              <a:t>dimensione sostenibile</a:t>
            </a:r>
            <a:r>
              <a:rPr lang="it" sz="5010" dirty="0">
                <a:solidFill>
                  <a:schemeClr val="dk1"/>
                </a:solidFill>
              </a:rPr>
              <a:t> di proposte di turismo attivo ed escursionistico nell’area alpina.</a:t>
            </a: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6D15C4B-D21B-DA42-B035-3FD6EC73C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722ACD-8B83-BB45-AA84-B67177FE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9" y="1695724"/>
            <a:ext cx="2125151" cy="1292322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CB3D094B-3D32-5648-9226-497B9F287665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CFB4D5-72D3-6548-A245-5F203B03E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89" y="3088511"/>
            <a:ext cx="2125151" cy="13813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/>
              <a:t>La regione alpina</a:t>
            </a:r>
            <a:br>
              <a:rPr lang="it" sz="2400" b="1" dirty="0"/>
            </a:br>
            <a:endParaRPr sz="2400" b="1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sz="half" idx="4294967295"/>
          </p:nvPr>
        </p:nvSpPr>
        <p:spPr>
          <a:xfrm>
            <a:off x="189689" y="1709610"/>
            <a:ext cx="2210613" cy="3017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sistema montuoso delle Alpi si sviluppa ad </a:t>
            </a:r>
            <a:r>
              <a:rPr lang="it-IT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arco dal Passo di Cadibona (Liguria) fino alla sella di Godovici (Slovenia)</a:t>
            </a:r>
            <a:r>
              <a:rPr lang="it-IT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 una lunghezza complessiva di 1200 km  </a:t>
            </a:r>
            <a:r>
              <a:rPr lang="it-IT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suddivisi tra Francia, Italia, Svizzera, Liechtenstein, Germania, Austria e Slovenia.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1604702-6DB8-E447-ACDA-A1C8505CF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3"/>
          <a:stretch/>
        </p:blipFill>
        <p:spPr>
          <a:xfrm>
            <a:off x="2573383" y="528188"/>
            <a:ext cx="6570617" cy="4034668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40ACEAD-33F6-4C48-A6D4-662F7CD5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A8A8CBB-940E-3A45-AEB7-A7ACA478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/>
        </p:nvSpPr>
        <p:spPr>
          <a:xfrm>
            <a:off x="128275" y="1222950"/>
            <a:ext cx="2291652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500"/>
            </a:pPr>
            <a:r>
              <a:rPr lang="it" sz="16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Vienna</a:t>
            </a:r>
            <a:endParaRPr sz="1600" dirty="0">
              <a:solidFill>
                <a:schemeClr val="bg1"/>
              </a:solidFill>
            </a:endParaRPr>
          </a:p>
          <a:p>
            <a:pPr marL="1333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500"/>
            </a:pPr>
            <a:r>
              <a:rPr lang="it" sz="16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Salisburgo</a:t>
            </a:r>
            <a:endParaRPr sz="1600" dirty="0">
              <a:solidFill>
                <a:schemeClr val="bg1"/>
              </a:solidFill>
            </a:endParaRPr>
          </a:p>
          <a:p>
            <a:pPr marL="1333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500"/>
            </a:pPr>
            <a:r>
              <a:rPr lang="it" sz="16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Graz</a:t>
            </a:r>
            <a:endParaRPr sz="1600" dirty="0">
              <a:solidFill>
                <a:schemeClr val="bg1"/>
              </a:solidFill>
            </a:endParaRPr>
          </a:p>
          <a:p>
            <a:pPr marL="1333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500"/>
            </a:pPr>
            <a:r>
              <a:rPr lang="it" sz="16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Linz</a:t>
            </a:r>
            <a:endParaRPr sz="1600" dirty="0">
              <a:solidFill>
                <a:schemeClr val="bg1"/>
              </a:solidFill>
            </a:endParaRPr>
          </a:p>
          <a:p>
            <a:pPr marL="1333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500"/>
            </a:pPr>
            <a:r>
              <a:rPr lang="it" sz="16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Parc</a:t>
            </a:r>
            <a:r>
              <a:rPr lang="it" sz="1600" b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hi</a:t>
            </a:r>
            <a:r>
              <a:rPr lang="it" sz="1600" b="1" i="0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nazional</a:t>
            </a:r>
            <a:r>
              <a:rPr lang="it" sz="1600" b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endParaRPr sz="1600" dirty="0">
              <a:solidFill>
                <a:schemeClr val="bg1"/>
              </a:solidFill>
            </a:endParaRPr>
          </a:p>
          <a:p>
            <a:pPr marL="1333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500"/>
            </a:pPr>
            <a:r>
              <a:rPr lang="it" sz="1600" b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Lago di Neusiedl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2680278" y="386405"/>
            <a:ext cx="54546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Bree Serif"/>
              <a:buNone/>
            </a:pPr>
            <a:r>
              <a:rPr lang="it" sz="3800" dirty="0">
                <a:solidFill>
                  <a:schemeClr val="accent2"/>
                </a:solidFill>
                <a:latin typeface="Bree Serif"/>
                <a:ea typeface="Bree Serif"/>
                <a:cs typeface="Bree Serif"/>
                <a:sym typeface="Bree Serif"/>
              </a:rPr>
              <a:t>Localizziamo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5938CFC-B150-6B4B-8EA0-9638868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F40F309-1CA8-FE46-AB19-AF13D602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0BCAAF-1506-2540-9ECF-ADB981E0F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17" y="1152528"/>
            <a:ext cx="6299200" cy="34172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8579"/>
              <a:buFont typeface="Arial"/>
              <a:buNone/>
            </a:pPr>
            <a:r>
              <a:rPr lang="it" sz="1877" b="1" dirty="0">
                <a:solidFill>
                  <a:schemeClr val="bg1"/>
                </a:solidFill>
              </a:rPr>
              <a:t>TACCUINO DI VIAGGIO </a:t>
            </a:r>
            <a:endParaRPr sz="1877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4E5262-4F9A-FD47-9CE0-0D72A3AD94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25A904-D6D3-724B-919D-024A47F932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2576945" y="594829"/>
            <a:ext cx="6255355" cy="40111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EA2FAF-F786-AB46-BC57-AFC7183D00A6}"/>
              </a:ext>
            </a:extLst>
          </p:cNvPr>
          <p:cNvSpPr txBox="1"/>
          <p:nvPr/>
        </p:nvSpPr>
        <p:spPr>
          <a:xfrm>
            <a:off x="311700" y="1597891"/>
            <a:ext cx="8709458" cy="6650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E184E0-8A3C-D540-8C57-984F5BEA1143}"/>
              </a:ext>
            </a:extLst>
          </p:cNvPr>
          <p:cNvSpPr txBox="1"/>
          <p:nvPr/>
        </p:nvSpPr>
        <p:spPr>
          <a:xfrm>
            <a:off x="311700" y="2664902"/>
            <a:ext cx="8709458" cy="6650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60D0BD-1578-F142-BAF5-C43AF738D248}"/>
              </a:ext>
            </a:extLst>
          </p:cNvPr>
          <p:cNvSpPr txBox="1"/>
          <p:nvPr/>
        </p:nvSpPr>
        <p:spPr>
          <a:xfrm>
            <a:off x="311700" y="3735527"/>
            <a:ext cx="8709458" cy="6650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311700" y="11322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301"/>
              <a:buFont typeface="Arial"/>
              <a:buNone/>
            </a:pPr>
            <a:r>
              <a:rPr lang="it-IT" sz="3886" b="1" dirty="0">
                <a:solidFill>
                  <a:schemeClr val="bg1"/>
                </a:solidFill>
              </a:rPr>
              <a:t>QUANDO ANDARE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886" dirty="0">
                <a:solidFill>
                  <a:schemeClr val="tx1"/>
                </a:solidFill>
              </a:rPr>
              <a:t>Il quadro climatico consente una </a:t>
            </a:r>
            <a:r>
              <a:rPr lang="it" sz="3886" b="1" dirty="0">
                <a:solidFill>
                  <a:schemeClr val="tx1"/>
                </a:solidFill>
              </a:rPr>
              <a:t>doppia stagionalità</a:t>
            </a:r>
            <a:r>
              <a:rPr lang="it" sz="3886" dirty="0">
                <a:solidFill>
                  <a:schemeClr val="tx1"/>
                </a:solidFill>
              </a:rPr>
              <a:t>: gli sport invernali possono essere praticati da metà dicembre a fine marzo; nei mesi estivi le località montane sono ideali per la pratica delle vacanze attive.  Vienna offre invece il meglio di sé in primavera ed estate, quando i suoi curatissimi parchi e giardini sono in fiore. </a:t>
            </a:r>
            <a:endParaRPr sz="3886" dirty="0">
              <a:solidFill>
                <a:schemeClr val="tx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301"/>
              <a:buFont typeface="Arial"/>
              <a:buNone/>
            </a:pPr>
            <a:r>
              <a:rPr lang="it-IT" sz="4300" b="1" dirty="0">
                <a:solidFill>
                  <a:schemeClr val="bg1"/>
                </a:solidFill>
              </a:rPr>
              <a:t>COME ARRIVARE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886" b="1" dirty="0">
                <a:solidFill>
                  <a:schemeClr val="tx1"/>
                </a:solidFill>
              </a:rPr>
              <a:t>In</a:t>
            </a:r>
            <a:r>
              <a:rPr lang="it" sz="3886" dirty="0">
                <a:solidFill>
                  <a:schemeClr val="tx1"/>
                </a:solidFill>
              </a:rPr>
              <a:t> </a:t>
            </a:r>
            <a:r>
              <a:rPr lang="it" sz="3886" b="1" dirty="0">
                <a:solidFill>
                  <a:schemeClr val="tx1"/>
                </a:solidFill>
              </a:rPr>
              <a:t>aereo</a:t>
            </a:r>
            <a:r>
              <a:rPr lang="it" sz="3886" dirty="0">
                <a:solidFill>
                  <a:schemeClr val="tx1"/>
                </a:solidFill>
              </a:rPr>
              <a:t>: gli unici voli diretti tra Italia e Austria atterrano tutti all’aeroporto di Vienna. </a:t>
            </a:r>
            <a:r>
              <a:rPr lang="it" sz="3886" b="1" dirty="0">
                <a:solidFill>
                  <a:schemeClr val="tx1"/>
                </a:solidFill>
              </a:rPr>
              <a:t>In</a:t>
            </a:r>
            <a:r>
              <a:rPr lang="it" sz="3886" dirty="0">
                <a:solidFill>
                  <a:schemeClr val="tx1"/>
                </a:solidFill>
              </a:rPr>
              <a:t> </a:t>
            </a:r>
            <a:r>
              <a:rPr lang="it" sz="3886" b="1" dirty="0">
                <a:solidFill>
                  <a:schemeClr val="tx1"/>
                </a:solidFill>
              </a:rPr>
              <a:t>treno</a:t>
            </a:r>
            <a:r>
              <a:rPr lang="it" sz="3886" dirty="0">
                <a:solidFill>
                  <a:schemeClr val="tx1"/>
                </a:solidFill>
              </a:rPr>
              <a:t>: il treno gestito da ÖBB (le Ferriovie Austriache) collega alcune grandi città dell’Italia centro settentrionale con diverse delle principali città austriache. </a:t>
            </a:r>
            <a:r>
              <a:rPr lang="it" sz="3886" b="1" dirty="0">
                <a:solidFill>
                  <a:schemeClr val="tx1"/>
                </a:solidFill>
              </a:rPr>
              <a:t>In auto</a:t>
            </a:r>
            <a:r>
              <a:rPr lang="it" sz="3886" dirty="0">
                <a:solidFill>
                  <a:schemeClr val="tx1"/>
                </a:solidFill>
              </a:rPr>
              <a:t>: per le distanze tutto sommato contenute, l’Austria è facilmente raggiungibile in auto. </a:t>
            </a:r>
            <a:endParaRPr sz="3886" dirty="0">
              <a:solidFill>
                <a:schemeClr val="tx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301"/>
              <a:buFont typeface="Arial"/>
              <a:buNone/>
            </a:pPr>
            <a:r>
              <a:rPr lang="it" sz="3886" b="1" dirty="0">
                <a:solidFill>
                  <a:schemeClr val="bg1"/>
                </a:solidFill>
              </a:rPr>
              <a:t>VIAGGIARE IN</a:t>
            </a:r>
            <a:r>
              <a:rPr lang="it" sz="3886" dirty="0">
                <a:solidFill>
                  <a:schemeClr val="bg1"/>
                </a:solidFill>
              </a:rPr>
              <a:t> </a:t>
            </a:r>
            <a:r>
              <a:rPr lang="it" sz="3886" b="1" dirty="0">
                <a:solidFill>
                  <a:schemeClr val="bg1"/>
                </a:solidFill>
              </a:rPr>
              <a:t>AUSTRIA</a:t>
            </a:r>
            <a:endParaRPr sz="3886" b="1" dirty="0">
              <a:solidFill>
                <a:schemeClr val="bg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301"/>
              <a:buFont typeface="Arial"/>
              <a:buNone/>
            </a:pPr>
            <a:r>
              <a:rPr lang="it" sz="3886" dirty="0">
                <a:solidFill>
                  <a:schemeClr val="tx1"/>
                </a:solidFill>
              </a:rPr>
              <a:t>La </a:t>
            </a:r>
            <a:r>
              <a:rPr lang="it" sz="3886" b="1" dirty="0">
                <a:solidFill>
                  <a:schemeClr val="tx1"/>
                </a:solidFill>
              </a:rPr>
              <a:t>rete di trasporti </a:t>
            </a:r>
            <a:r>
              <a:rPr lang="it" sz="3886" dirty="0">
                <a:solidFill>
                  <a:schemeClr val="tx1"/>
                </a:solidFill>
              </a:rPr>
              <a:t>è molto efficiente su tutto il territorio. È necessario procurarsi il bollino autostradale (detto anche “vignetta“) obbligatorio. Vienna dispone di una rete di trasporti pubblici efficientissima, che include tram, autobus, treni e 5 linee di metropolitana.</a:t>
            </a:r>
            <a:endParaRPr sz="3886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C3126543-9079-F849-A9AE-DA90576478FC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B4693D-F5E2-EB47-9518-F1D403AB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59CFED-DC24-D442-8A8E-A3139D631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24" y="522241"/>
            <a:ext cx="6419604" cy="4062074"/>
          </a:xfrm>
          <a:prstGeom prst="rect">
            <a:avLst/>
          </a:prstGeom>
        </p:spPr>
      </p:pic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AB1E53C-B72F-C94A-919B-069E3DC9E466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311699" y="513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Bree Serif"/>
              <a:buNone/>
            </a:pPr>
            <a:r>
              <a:rPr lang="it" sz="2500" dirty="0">
                <a:latin typeface="Bree Serif"/>
                <a:ea typeface="Bree Serif"/>
                <a:cs typeface="Bree Serif"/>
                <a:sym typeface="Bree Serif"/>
              </a:rPr>
              <a:t>SVIZZERA</a:t>
            </a:r>
            <a:endParaRPr sz="2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3E8586F-3273-C54E-8A36-312A0CEC80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BCEF65-5582-0D45-B62E-E6E3961DD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1052959"/>
            <a:ext cx="8065683" cy="38070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>
            <a:spLocks noGrp="1"/>
          </p:cNvSpPr>
          <p:nvPr>
            <p:ph type="title"/>
          </p:nvPr>
        </p:nvSpPr>
        <p:spPr>
          <a:xfrm>
            <a:off x="180453" y="648081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9748"/>
              <a:buFont typeface="Arial"/>
              <a:buNone/>
            </a:pPr>
            <a:r>
              <a:rPr lang="it" sz="2211" b="1" dirty="0"/>
              <a:t>IL TERRITORIO </a:t>
            </a:r>
            <a:endParaRPr sz="2211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37"/>
          <p:cNvSpPr txBox="1">
            <a:spLocks noGrp="1"/>
          </p:cNvSpPr>
          <p:nvPr>
            <p:ph idx="1"/>
          </p:nvPr>
        </p:nvSpPr>
        <p:spPr>
          <a:xfrm>
            <a:off x="2828059" y="546481"/>
            <a:ext cx="5891067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457200" lvl="0" indent="-36131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territorio svizzero si presenta </a:t>
            </a: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prevalentemente montuoso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31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sud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 elevano le Alpi; </a:t>
            </a: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centro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l’altopiano svizzero (Mittelland), dove si concentrano le aree più urbanizzate; </a:t>
            </a: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nord-ovest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lungo la frontiera con la Francia, si sviluppa la catena del Giura.</a:t>
            </a: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31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principali corsi d’acqua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sono il Reno, il Rodano e l’Inn. </a:t>
            </a: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31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Nella regione prealpina si trova la maggior parte dei </a:t>
            </a: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laghi svizzeri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31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clima è </a:t>
            </a:r>
            <a:r>
              <a:rPr lang="it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alpino (montano</a:t>
            </a:r>
            <a:r>
              <a:rPr lang="it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con inverni lunghi e rigidi, stagioni intermedie ridotte, estati fresche e brevi. L’escursione termica è marcata.</a:t>
            </a: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45DF5B-228B-B44E-8EA4-5498C469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24</a:t>
            </a:fld>
            <a:endParaRPr lang="it-IT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1F335799-571A-D04C-87AA-A448D2321D8C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EF7B36-B4B8-F544-89D3-94F762A9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2" y="1461890"/>
            <a:ext cx="1989686" cy="2984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latin typeface="Calibri"/>
                <a:ea typeface="Calibri"/>
                <a:cs typeface="Calibri"/>
                <a:sym typeface="Calibri"/>
              </a:rPr>
              <a:t>Qualche… NOTIZIA STORICA</a:t>
            </a:r>
            <a:endParaRPr sz="18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812D219-96D7-314B-B246-C8BD00EB76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34A1C54-ABB2-8E41-9C37-7D20F9D24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85" y="1174157"/>
            <a:ext cx="8567215" cy="2593744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581294F9-69BF-B140-B2F3-0FFFEE80D6BF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P. </a:t>
            </a:r>
            <a:r>
              <a:rPr lang="en-US" sz="900" dirty="0" err="1"/>
              <a:t>Battistini</a:t>
            </a:r>
            <a:r>
              <a:rPr lang="en-US" sz="900" dirty="0"/>
              <a:t>, F. </a:t>
            </a:r>
            <a:r>
              <a:rPr lang="en-US" sz="900" dirty="0" err="1"/>
              <a:t>Burigana</a:t>
            </a:r>
            <a:r>
              <a:rPr lang="en-US" sz="900" dirty="0"/>
              <a:t>, D. </a:t>
            </a:r>
            <a:r>
              <a:rPr lang="en-US" sz="900" dirty="0" err="1"/>
              <a:t>Cestaro</a:t>
            </a:r>
            <a:r>
              <a:rPr lang="en-US" sz="900" dirty="0"/>
              <a:t>, </a:t>
            </a:r>
            <a:r>
              <a:rPr lang="en-US" sz="900" dirty="0" err="1"/>
              <a:t>Viaggi&amp;Paesaggi</a:t>
            </a:r>
            <a:r>
              <a:rPr lang="en-US" sz="900" dirty="0"/>
              <a:t> © </a:t>
            </a:r>
            <a:r>
              <a:rPr lang="en-US" sz="900" dirty="0" err="1"/>
              <a:t>Ulrico</a:t>
            </a:r>
            <a:r>
              <a:rPr lang="en-US" sz="900" dirty="0"/>
              <a:t> </a:t>
            </a:r>
            <a:r>
              <a:rPr lang="en-US" sz="900" dirty="0" err="1"/>
              <a:t>Hoepli</a:t>
            </a:r>
            <a:r>
              <a:rPr lang="en-US" sz="900" dirty="0"/>
              <a:t> </a:t>
            </a:r>
            <a:r>
              <a:rPr lang="en-US" sz="900" dirty="0" err="1"/>
              <a:t>Editore</a:t>
            </a:r>
            <a:r>
              <a:rPr lang="en-US" sz="900" dirty="0"/>
              <a:t> S.p.A., 2025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idx="1"/>
          </p:nvPr>
        </p:nvSpPr>
        <p:spPr>
          <a:xfrm>
            <a:off x="2778704" y="324808"/>
            <a:ext cx="5844886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6081" dirty="0">
                <a:solidFill>
                  <a:schemeClr val="dk1"/>
                </a:solidFill>
              </a:rPr>
              <a:t>Gli elementi di attrattività turistica della Svizzera sono riconducibili: </a:t>
            </a:r>
            <a:endParaRPr sz="608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6081" dirty="0">
                <a:solidFill>
                  <a:schemeClr val="dk1"/>
                </a:solidFill>
              </a:rPr>
              <a:t>a) al </a:t>
            </a:r>
            <a:r>
              <a:rPr lang="it" sz="6081" b="1" dirty="0">
                <a:solidFill>
                  <a:schemeClr val="dk1"/>
                </a:solidFill>
              </a:rPr>
              <a:t>paesaggio naturale</a:t>
            </a:r>
            <a:r>
              <a:rPr lang="it" sz="6081" dirty="0">
                <a:solidFill>
                  <a:schemeClr val="dk1"/>
                </a:solidFill>
              </a:rPr>
              <a:t> dei rilievi alpini e dei laghi; </a:t>
            </a:r>
            <a:endParaRPr sz="608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6081" dirty="0">
                <a:solidFill>
                  <a:schemeClr val="dk1"/>
                </a:solidFill>
              </a:rPr>
              <a:t>b) al </a:t>
            </a:r>
            <a:r>
              <a:rPr lang="it" sz="6081" b="1" dirty="0">
                <a:solidFill>
                  <a:schemeClr val="dk1"/>
                </a:solidFill>
              </a:rPr>
              <a:t>turismo bianco</a:t>
            </a:r>
            <a:r>
              <a:rPr lang="it" sz="6081" dirty="0">
                <a:solidFill>
                  <a:schemeClr val="dk1"/>
                </a:solidFill>
              </a:rPr>
              <a:t> invernale; </a:t>
            </a:r>
            <a:endParaRPr sz="608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6081" dirty="0">
                <a:solidFill>
                  <a:schemeClr val="dk1"/>
                </a:solidFill>
              </a:rPr>
              <a:t>c) alla presenza di città d’arte e di una rete di monasteri, risultato di una </a:t>
            </a:r>
            <a:r>
              <a:rPr lang="it" sz="6081" b="1" dirty="0">
                <a:solidFill>
                  <a:schemeClr val="dk1"/>
                </a:solidFill>
              </a:rPr>
              <a:t>fusione di elementi tedeschi, francesi e italiani</a:t>
            </a:r>
            <a:r>
              <a:rPr lang="it" sz="6081" dirty="0">
                <a:solidFill>
                  <a:schemeClr val="dk1"/>
                </a:solidFill>
              </a:rPr>
              <a:t>; </a:t>
            </a:r>
            <a:endParaRPr sz="608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6081" dirty="0">
                <a:solidFill>
                  <a:schemeClr val="dk1"/>
                </a:solidFill>
              </a:rPr>
              <a:t>d) alla dimensione globale dell’economia e al ruolo internazionale del Paese, che alimentano importanti flussi di </a:t>
            </a:r>
            <a:r>
              <a:rPr lang="it" sz="6081" b="1" dirty="0">
                <a:solidFill>
                  <a:schemeClr val="dk1"/>
                </a:solidFill>
              </a:rPr>
              <a:t>turismo d’affari</a:t>
            </a:r>
            <a:r>
              <a:rPr lang="it" sz="6081" dirty="0">
                <a:solidFill>
                  <a:schemeClr val="dk1"/>
                </a:solidFill>
              </a:rPr>
              <a:t>; </a:t>
            </a:r>
            <a:endParaRPr sz="608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6081" dirty="0">
                <a:solidFill>
                  <a:schemeClr val="dk1"/>
                </a:solidFill>
              </a:rPr>
              <a:t>e) alla </a:t>
            </a:r>
            <a:r>
              <a:rPr lang="it" sz="6081" b="1" dirty="0">
                <a:solidFill>
                  <a:schemeClr val="dk1"/>
                </a:solidFill>
              </a:rPr>
              <a:t>posizione strategica di crocevia</a:t>
            </a:r>
            <a:r>
              <a:rPr lang="it" sz="6081" dirty="0">
                <a:solidFill>
                  <a:schemeClr val="dk1"/>
                </a:solidFill>
              </a:rPr>
              <a:t> tra Europa mediterranea e Europa centrale e agli ottimi collegamenti autostradali e aerei; </a:t>
            </a:r>
            <a:endParaRPr sz="608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6081" dirty="0">
                <a:solidFill>
                  <a:schemeClr val="dk1"/>
                </a:solidFill>
              </a:rPr>
              <a:t>f) alla </a:t>
            </a:r>
            <a:r>
              <a:rPr lang="it" sz="6081" b="1" dirty="0">
                <a:solidFill>
                  <a:schemeClr val="dk1"/>
                </a:solidFill>
              </a:rPr>
              <a:t>unicità di alcune componenti dell’offerta turistica</a:t>
            </a:r>
            <a:r>
              <a:rPr lang="it" sz="6081" dirty="0">
                <a:solidFill>
                  <a:schemeClr val="dk1"/>
                </a:solidFill>
              </a:rPr>
              <a:t> nazionale, come l’esperienza di ospitalità nei monasteri e come l’esperienza di viaggio lungo i suggestivi  percorsi ferroviari del “Trenino rosso del Bernina”, del “Trenino rosso dello Jungfrau” </a:t>
            </a:r>
            <a:r>
              <a:rPr lang="it" sz="6081" dirty="0">
                <a:solidFill>
                  <a:schemeClr val="dk1"/>
                </a:solidFill>
                <a:highlight>
                  <a:srgbClr val="FFFFFF"/>
                </a:highlight>
              </a:rPr>
              <a:t>e del Glacier Express.</a:t>
            </a:r>
            <a:endParaRPr sz="608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CD7A00-C55A-2B46-8C0A-C2779272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26</a:t>
            </a:fld>
            <a:endParaRPr lang="it-IT"/>
          </a:p>
        </p:txBody>
      </p:sp>
      <p:sp>
        <p:nvSpPr>
          <p:cNvPr id="5" name="Google Shape;189;p29">
            <a:extLst>
              <a:ext uri="{FF2B5EF4-FFF2-40B4-BE49-F238E27FC236}">
                <a16:creationId xmlns:a16="http://schemas.microsoft.com/office/drawing/2014/main" id="{143E826F-F757-4C47-B94E-1E04A2FBAC6D}"/>
              </a:ext>
            </a:extLst>
          </p:cNvPr>
          <p:cNvSpPr txBox="1">
            <a:spLocks/>
          </p:cNvSpPr>
          <p:nvPr/>
        </p:nvSpPr>
        <p:spPr>
          <a:xfrm>
            <a:off x="226208" y="414575"/>
            <a:ext cx="1861009" cy="15633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38223"/>
              <a:buFont typeface="Arial"/>
              <a:buNone/>
            </a:pPr>
            <a:r>
              <a:rPr lang="it-IT" sz="2877" b="1" dirty="0"/>
              <a:t>L’offerta turistica</a:t>
            </a:r>
          </a:p>
          <a:p>
            <a:pPr>
              <a:spcBef>
                <a:spcPts val="1200"/>
              </a:spcBef>
            </a:pPr>
            <a:endParaRPr lang="it-IT" sz="3244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87A4F7-C718-D04D-8ACE-8B0EC880C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7" y="3283594"/>
            <a:ext cx="2253674" cy="14836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3071CD-4C21-444B-9F35-913CE7B1E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17" r="16753"/>
          <a:stretch/>
        </p:blipFill>
        <p:spPr>
          <a:xfrm>
            <a:off x="203197" y="1674014"/>
            <a:ext cx="2253674" cy="1483669"/>
          </a:xfrm>
          <a:prstGeom prst="rect">
            <a:avLst/>
          </a:prstGeom>
        </p:spPr>
      </p:pic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86A471E9-84E7-C54B-8795-BCD7B89A27C9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/>
          <p:nvPr/>
        </p:nvSpPr>
        <p:spPr>
          <a:xfrm>
            <a:off x="128275" y="1222950"/>
            <a:ext cx="83316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2"/>
          <p:cNvSpPr txBox="1"/>
          <p:nvPr/>
        </p:nvSpPr>
        <p:spPr>
          <a:xfrm>
            <a:off x="2714651" y="102393"/>
            <a:ext cx="3372113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Bree Serif"/>
              <a:buNone/>
            </a:pPr>
            <a:r>
              <a:rPr lang="it" sz="3800" dirty="0">
                <a:solidFill>
                  <a:schemeClr val="accent2"/>
                </a:solidFill>
                <a:latin typeface="Bree Serif"/>
                <a:ea typeface="Bree Serif"/>
                <a:cs typeface="Bree Serif"/>
                <a:sym typeface="Bree Serif"/>
              </a:rPr>
              <a:t>Localizziamo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3CD455F-6C69-CE45-B391-39B853A5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</a:rPr>
              <a:t>Berna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Canton Ticino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Zurigo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Alpi Bernesi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Lago di Ginevra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Lago di Costanza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endParaRPr lang="it-IT" sz="18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739044D-56E0-AE47-8549-576FD4AE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</a:t>
            </a:r>
            <a:r>
              <a:rPr lang="en-US" dirty="0" err="1"/>
              <a:t>Battistini</a:t>
            </a:r>
            <a:r>
              <a:rPr lang="en-US" dirty="0"/>
              <a:t>, F. </a:t>
            </a:r>
            <a:r>
              <a:rPr lang="en-US" dirty="0" err="1"/>
              <a:t>Burigana</a:t>
            </a:r>
            <a:r>
              <a:rPr lang="en-US" dirty="0"/>
              <a:t>, D. </a:t>
            </a:r>
            <a:r>
              <a:rPr lang="en-US" dirty="0" err="1"/>
              <a:t>Cestaro</a:t>
            </a:r>
            <a:r>
              <a:rPr lang="en-US" dirty="0"/>
              <a:t>, </a:t>
            </a:r>
            <a:r>
              <a:rPr lang="en-US" dirty="0" err="1"/>
              <a:t>Viaggi&amp;Paesaggi</a:t>
            </a:r>
            <a:r>
              <a:rPr lang="en-US" dirty="0"/>
              <a:t> © </a:t>
            </a:r>
            <a:r>
              <a:rPr lang="en-US" dirty="0" err="1"/>
              <a:t>Ulrico</a:t>
            </a:r>
            <a:r>
              <a:rPr lang="en-US" dirty="0"/>
              <a:t> </a:t>
            </a:r>
            <a:r>
              <a:rPr lang="en-US" dirty="0" err="1"/>
              <a:t>Hoepli</a:t>
            </a:r>
            <a:r>
              <a:rPr lang="en-US" dirty="0"/>
              <a:t> </a:t>
            </a:r>
            <a:r>
              <a:rPr lang="en-US" dirty="0" err="1"/>
              <a:t>Editore</a:t>
            </a:r>
            <a:r>
              <a:rPr lang="en-US" dirty="0"/>
              <a:t> S.p.A., 2025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BAE055-75CC-4649-B728-3A97B188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3B0B41-46D2-0246-9F65-62AF7F50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05" y="849750"/>
            <a:ext cx="5836636" cy="37195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311700" y="378350"/>
            <a:ext cx="2473064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8579"/>
              <a:buFont typeface="Arial"/>
              <a:buNone/>
            </a:pPr>
            <a:r>
              <a:rPr lang="it" sz="1877" b="1" dirty="0"/>
              <a:t>TACCUINO DI VIAGGIO </a:t>
            </a:r>
            <a:endParaRPr sz="1877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22BECB-AFA8-7B44-A4E5-453FBC5D0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4000"/>
          </a:blip>
          <a:srcRect r="1666"/>
          <a:stretch/>
        </p:blipFill>
        <p:spPr>
          <a:xfrm>
            <a:off x="2594377" y="577421"/>
            <a:ext cx="6237923" cy="4044077"/>
          </a:xfrm>
          <a:prstGeom prst="rect">
            <a:avLst/>
          </a:prstGeom>
        </p:spPr>
      </p:pic>
      <p:sp>
        <p:nvSpPr>
          <p:cNvPr id="297" name="Google Shape;297;p43"/>
          <p:cNvSpPr txBox="1">
            <a:spLocks noGrp="1"/>
          </p:cNvSpPr>
          <p:nvPr>
            <p:ph type="body" idx="1"/>
          </p:nvPr>
        </p:nvSpPr>
        <p:spPr>
          <a:xfrm>
            <a:off x="311700" y="739550"/>
            <a:ext cx="8520600" cy="3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5600" b="1" dirty="0">
                <a:solidFill>
                  <a:schemeClr val="bg1"/>
                </a:solidFill>
              </a:rPr>
              <a:t>QUANDO ANDARE</a:t>
            </a: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Il quadro climatico consente una </a:t>
            </a:r>
            <a:r>
              <a:rPr lang="it" sz="5600" b="1" dirty="0">
                <a:solidFill>
                  <a:schemeClr val="dk1"/>
                </a:solidFill>
                <a:highlight>
                  <a:srgbClr val="FFFFFF"/>
                </a:highlight>
              </a:rPr>
              <a:t>doppia stagionalità</a:t>
            </a: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: la stagione invernale è indicata per gli sport sulla neve, mentre la tarda primavera e l’estate sono l’ideale per svolgere attività all’aria aperta, come escursioni a piedi e itinerari in bicicletta, e per praticare il turismo culturale nelle città d’arte grazie alle temperature mai eccessivamente calde anche nelle ore centrali</a:t>
            </a:r>
            <a:r>
              <a:rPr lang="it" sz="5600" dirty="0">
                <a:solidFill>
                  <a:schemeClr val="dk1"/>
                </a:solidFill>
              </a:rPr>
              <a:t>.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5600" b="1" dirty="0">
                <a:solidFill>
                  <a:schemeClr val="bg1"/>
                </a:solidFill>
              </a:rPr>
              <a:t>COME ARRIVARE</a:t>
            </a: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La Svizzera dispone di </a:t>
            </a:r>
            <a:r>
              <a:rPr lang="it" sz="5600" b="1" dirty="0">
                <a:solidFill>
                  <a:schemeClr val="dk1"/>
                </a:solidFill>
                <a:highlight>
                  <a:srgbClr val="FFFFFF"/>
                </a:highlight>
              </a:rPr>
              <a:t>quattro aeroporti internazionali</a:t>
            </a: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: Basilea, Zurigo, Berna e Ginevra. Giungendo dall’Italia, i mezzi ideali sono il treno e l’automobile, data la presenza di un’ottima rete autostradale che collega il Paese alle nazioni confinanti. </a:t>
            </a:r>
            <a:endParaRPr sz="56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5600" b="1" dirty="0">
                <a:solidFill>
                  <a:schemeClr val="bg1"/>
                </a:solidFill>
              </a:rPr>
              <a:t>VIAGGIARE IN</a:t>
            </a:r>
            <a:r>
              <a:rPr lang="it-IT" sz="5600" dirty="0">
                <a:solidFill>
                  <a:schemeClr val="bg1"/>
                </a:solidFill>
              </a:rPr>
              <a:t> </a:t>
            </a:r>
            <a:r>
              <a:rPr lang="it-IT" sz="5600" b="1" dirty="0">
                <a:solidFill>
                  <a:schemeClr val="bg1"/>
                </a:solidFill>
              </a:rPr>
              <a:t>SVIZZERA</a:t>
            </a: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  <a:sym typeface="Calibri"/>
              </a:rPr>
              <a:t>La rete di comunicazioni è ottima e copre il territorio in modo capillare. Le strade sono comode e veloci e i treni frequenti, moderni ed efficienti. Per usufruire delle autostrade è necessario acquistare il bollino che è obbligatorio, altrimenti si rischia di pagare multe salate</a:t>
            </a:r>
            <a:r>
              <a:rPr lang="it" sz="5600" dirty="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A29F957-D005-E846-8ADF-9D951CA8CF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28</a:t>
            </a:fld>
            <a:endParaRPr lang="it-IT"/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3B6C0F59-73FA-3E41-BE74-5C0E56896DF4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226208" y="587807"/>
            <a:ext cx="2307442" cy="206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La competitività</a:t>
            </a:r>
            <a:br>
              <a:rPr lang="it-IT" dirty="0">
                <a:solidFill>
                  <a:schemeClr val="bg1"/>
                </a:solidFill>
                <a:effectLst/>
              </a:rPr>
            </a:br>
            <a:r>
              <a:rPr lang="it-IT" dirty="0">
                <a:solidFill>
                  <a:schemeClr val="bg1"/>
                </a:solidFill>
                <a:effectLst/>
              </a:rPr>
              <a:t>del turismo </a:t>
            </a:r>
            <a:br>
              <a:rPr lang="it-IT" dirty="0">
                <a:solidFill>
                  <a:schemeClr val="bg1"/>
                </a:solidFill>
                <a:effectLst/>
              </a:rPr>
            </a:br>
            <a:r>
              <a:rPr lang="it-IT" dirty="0">
                <a:solidFill>
                  <a:schemeClr val="bg1"/>
                </a:solidFill>
                <a:effectLst/>
              </a:rPr>
              <a:t>in Svizzera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E63C789-2A41-464F-AB94-DCD66E82B9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3C249F-9778-D14F-8F7A-BADA124C1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332" y="864032"/>
            <a:ext cx="6215343" cy="3727018"/>
          </a:xfrm>
          <a:prstGeom prst="rect">
            <a:avLst/>
          </a:prstGeom>
        </p:spPr>
      </p:pic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4C881AE1-D2A7-614B-B59F-382AAB418770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94499" y="842878"/>
            <a:ext cx="2135254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3225"/>
              <a:buFont typeface="Arial"/>
              <a:buNone/>
            </a:pPr>
            <a:r>
              <a:rPr lang="it" sz="2400" b="1" dirty="0"/>
              <a:t>Morfologia</a:t>
            </a:r>
            <a:endParaRPr sz="24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idx="1"/>
          </p:nvPr>
        </p:nvSpPr>
        <p:spPr>
          <a:xfrm>
            <a:off x="2901951" y="377984"/>
            <a:ext cx="5486400" cy="1680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 catena montuosa delle Alpi mostra grandi differenze sia da nord a sud, sia e ancor di più da ovest a est. </a:t>
            </a:r>
            <a:endParaRPr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it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parte occidentale</a:t>
            </a:r>
            <a:r>
              <a:rPr lang="it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suddivisa tra Francia, Svizzera e Italia, presenta le cime più elevate; la </a:t>
            </a:r>
            <a:r>
              <a:rPr lang="it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sezione orientale</a:t>
            </a:r>
            <a:r>
              <a:rPr lang="it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estesa in Italia, Austria, Germania e Slovenia, pur essendo più ampia, raggiunge altitudini inferiori.</a:t>
            </a:r>
            <a:endParaRPr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311700" y="457038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rgbClr val="0C0D0D"/>
                </a:solidFill>
                <a:highlight>
                  <a:srgbClr val="E8EDED"/>
                </a:highlight>
              </a:rPr>
              <a:t>Monte Bianco</a:t>
            </a:r>
            <a:endParaRPr dirty="0"/>
          </a:p>
        </p:txBody>
      </p:sp>
      <p:sp>
        <p:nvSpPr>
          <p:cNvPr id="72" name="Google Shape;72;p15"/>
          <p:cNvSpPr txBox="1"/>
          <p:nvPr/>
        </p:nvSpPr>
        <p:spPr>
          <a:xfrm>
            <a:off x="4527088" y="458108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rgbClr val="0C0D0D"/>
                </a:solidFill>
                <a:highlight>
                  <a:srgbClr val="E8EDED"/>
                </a:highlight>
              </a:rPr>
              <a:t>Grossglockner, Austria</a:t>
            </a:r>
            <a:endParaRPr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9D03CB2-2B13-D549-B819-A489ECCB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4794971"/>
            <a:ext cx="4433638" cy="273844"/>
          </a:xfrm>
        </p:spPr>
        <p:txBody>
          <a:bodyPr/>
          <a:lstStyle/>
          <a:p>
            <a:r>
              <a:rPr lang="en-US" dirty="0"/>
              <a:t>P. </a:t>
            </a:r>
            <a:r>
              <a:rPr lang="en-US" dirty="0" err="1"/>
              <a:t>Battistini</a:t>
            </a:r>
            <a:r>
              <a:rPr lang="en-US" dirty="0"/>
              <a:t>, F. </a:t>
            </a:r>
            <a:r>
              <a:rPr lang="en-US" dirty="0" err="1"/>
              <a:t>Burigana</a:t>
            </a:r>
            <a:r>
              <a:rPr lang="en-US" dirty="0"/>
              <a:t>, D. </a:t>
            </a:r>
            <a:r>
              <a:rPr lang="en-US" dirty="0" err="1"/>
              <a:t>Cestaro</a:t>
            </a:r>
            <a:r>
              <a:rPr lang="en-US" dirty="0"/>
              <a:t>, </a:t>
            </a:r>
            <a:r>
              <a:rPr lang="en-US" dirty="0" err="1"/>
              <a:t>Viaggi&amp;Paesaggi</a:t>
            </a:r>
            <a:r>
              <a:rPr lang="en-US" dirty="0"/>
              <a:t> © </a:t>
            </a:r>
            <a:r>
              <a:rPr lang="en-US" dirty="0" err="1"/>
              <a:t>Ulrico</a:t>
            </a:r>
            <a:r>
              <a:rPr lang="en-US" dirty="0"/>
              <a:t> </a:t>
            </a:r>
            <a:r>
              <a:rPr lang="en-US" dirty="0" err="1"/>
              <a:t>Hoepli</a:t>
            </a:r>
            <a:r>
              <a:rPr lang="en-US" dirty="0"/>
              <a:t> </a:t>
            </a:r>
            <a:r>
              <a:rPr lang="en-US" dirty="0" err="1"/>
              <a:t>Editore</a:t>
            </a:r>
            <a:r>
              <a:rPr lang="en-US" dirty="0"/>
              <a:t> S.p.A., 2025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F8FB0AE-5FF7-8449-956C-A7653D6D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4C69F4-6272-7E4C-8FBB-8886DE37C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049086"/>
            <a:ext cx="3785422" cy="25212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097DB7-5C60-5B44-978D-6789FFB2E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917" y="2039677"/>
            <a:ext cx="4188549" cy="25307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311700" y="6089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Bree Serif"/>
              <a:buNone/>
            </a:pPr>
            <a:r>
              <a:rPr lang="it" sz="2500" dirty="0">
                <a:latin typeface="Bree Serif"/>
                <a:ea typeface="Bree Serif"/>
                <a:cs typeface="Bree Serif"/>
                <a:sym typeface="Bree Serif"/>
              </a:rPr>
              <a:t>SLOVENIA</a:t>
            </a:r>
            <a:endParaRPr sz="2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ABE501-D63A-E548-95E5-D97F792123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30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5CA339-2DDC-3E41-B0FA-262ED8595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33" y="526798"/>
            <a:ext cx="6690725" cy="4117369"/>
          </a:xfrm>
          <a:prstGeom prst="rect">
            <a:avLst/>
          </a:prstGeom>
        </p:spPr>
      </p:pic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8EE394DE-254D-DB41-A02E-3DDC5516DF47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>
            <a:spLocks noGrp="1"/>
          </p:cNvSpPr>
          <p:nvPr>
            <p:ph type="title"/>
          </p:nvPr>
        </p:nvSpPr>
        <p:spPr>
          <a:xfrm>
            <a:off x="199214" y="648081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9748"/>
              <a:buFont typeface="Arial"/>
              <a:buNone/>
            </a:pPr>
            <a:r>
              <a:rPr lang="it-IT" sz="2400" b="1" dirty="0"/>
              <a:t>Il territorio </a:t>
            </a:r>
            <a:br>
              <a:rPr lang="it-IT" sz="2400" b="1" dirty="0"/>
            </a:br>
            <a:endParaRPr sz="2400" dirty="0"/>
          </a:p>
        </p:txBody>
      </p:sp>
      <p:sp>
        <p:nvSpPr>
          <p:cNvPr id="318" name="Google Shape;318;p46"/>
          <p:cNvSpPr txBox="1">
            <a:spLocks noGrp="1"/>
          </p:cNvSpPr>
          <p:nvPr>
            <p:ph idx="1"/>
          </p:nvPr>
        </p:nvSpPr>
        <p:spPr>
          <a:xfrm>
            <a:off x="2609850" y="571881"/>
            <a:ext cx="6096000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797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territorio  si presenta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prevalentemente montuoso.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797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rilievo è costituito dalle Alpi Caravanche e dalle Alpi Giulie, dove è situata la vetta più elevata, il monte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Triglav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(2.863 m.).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797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Nella parte interna si estende l’altopiano del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Carso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797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Sussiste un breve tratto costiero di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affaccio al Mar Adriatico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797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sono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fiumi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principali, la Drava e la Sava, affluenti del Danubio. L’Isonzo e il Timavo, con un corso quasi totalmente sotterraneo, sfociano nel Mar Adriatico, in territorio italiano.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797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sloveno ha caratteri continentale e alpino nelle aree interne; sulla costa istriana assume caratteristiche mediterranee.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3AB7B8-3CAF-D440-9E0C-D5F68B20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23874C-B02A-C248-8B7F-82E9560C4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9" y="2847975"/>
            <a:ext cx="2085847" cy="1564386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A226C1BF-78A7-F749-B247-1A25F97F2BBA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306BB2-C255-7644-8D26-1DEA50F28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9" y="1501738"/>
            <a:ext cx="2085847" cy="123412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Calibri"/>
                <a:ea typeface="Calibri"/>
                <a:cs typeface="Calibri"/>
                <a:sym typeface="Calibri"/>
              </a:rPr>
              <a:t>Qualche… NOTIZIA STORICA</a:t>
            </a:r>
            <a:endParaRPr sz="18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0D794DF-D3F2-6242-9EFA-D72C0C478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B5ECDC-2903-A349-8E3D-CC61A36A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7" y="1085850"/>
            <a:ext cx="8326523" cy="3679396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5BE4168A-2C1D-144D-B1B6-CEC43CE81D3F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180164" y="496062"/>
            <a:ext cx="2210612" cy="1157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38223"/>
              <a:buFont typeface="Arial"/>
              <a:buNone/>
            </a:pPr>
            <a:r>
              <a:rPr lang="it-IT" sz="2877" b="1" dirty="0"/>
              <a:t>L’offerta turistica</a:t>
            </a:r>
            <a:endParaRPr sz="3244" dirty="0"/>
          </a:p>
        </p:txBody>
      </p:sp>
      <p:sp>
        <p:nvSpPr>
          <p:cNvPr id="331" name="Google Shape;331;p48"/>
          <p:cNvSpPr txBox="1">
            <a:spLocks noGrp="1"/>
          </p:cNvSpPr>
          <p:nvPr>
            <p:ph idx="1"/>
          </p:nvPr>
        </p:nvSpPr>
        <p:spPr>
          <a:xfrm>
            <a:off x="2892426" y="543306"/>
            <a:ext cx="5486400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7761" dirty="0">
                <a:solidFill>
                  <a:schemeClr val="dk1"/>
                </a:solidFill>
              </a:rPr>
              <a:t>Gli elementi di attrattività turistica della Slovenia sono riconducibili: </a:t>
            </a:r>
            <a:endParaRPr sz="776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7761" dirty="0">
                <a:solidFill>
                  <a:schemeClr val="dk1"/>
                </a:solidFill>
              </a:rPr>
              <a:t>a) alla </a:t>
            </a:r>
            <a:r>
              <a:rPr lang="it" sz="7761" b="1" dirty="0">
                <a:solidFill>
                  <a:schemeClr val="dk1"/>
                </a:solidFill>
              </a:rPr>
              <a:t>diversità delle forme del  paesaggio naturale</a:t>
            </a:r>
            <a:r>
              <a:rPr lang="it" sz="7761" dirty="0">
                <a:solidFill>
                  <a:schemeClr val="dk1"/>
                </a:solidFill>
              </a:rPr>
              <a:t>  che varia dai profili delle Alpi alle spiagge adriatiche; </a:t>
            </a:r>
            <a:endParaRPr sz="776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7761" dirty="0">
                <a:solidFill>
                  <a:schemeClr val="dk1"/>
                </a:solidFill>
              </a:rPr>
              <a:t>b) all’equilibrio tra dimensione urbana, qualità della vita ed attrattività turistica della capitale </a:t>
            </a:r>
            <a:r>
              <a:rPr lang="it" sz="7761" b="1" dirty="0">
                <a:solidFill>
                  <a:schemeClr val="dk1"/>
                </a:solidFill>
              </a:rPr>
              <a:t>Lubiana</a:t>
            </a:r>
            <a:r>
              <a:rPr lang="it" sz="7761" dirty="0">
                <a:solidFill>
                  <a:schemeClr val="dk1"/>
                </a:solidFill>
              </a:rPr>
              <a:t>; </a:t>
            </a:r>
            <a:endParaRPr sz="776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7761" dirty="0">
                <a:solidFill>
                  <a:schemeClr val="dk1"/>
                </a:solidFill>
              </a:rPr>
              <a:t>c) alla </a:t>
            </a:r>
            <a:r>
              <a:rPr lang="it" sz="7761" b="1" dirty="0">
                <a:solidFill>
                  <a:schemeClr val="dk1"/>
                </a:solidFill>
              </a:rPr>
              <a:t>posizione strategica di crocevia</a:t>
            </a:r>
            <a:r>
              <a:rPr lang="it" sz="7761" dirty="0">
                <a:solidFill>
                  <a:schemeClr val="dk1"/>
                </a:solidFill>
              </a:rPr>
              <a:t> tra Europa centrale, Europa mediterranea ed Europa Balcanica, costruita grazie al ruolo internazionale del porto di Capodistria, ai collegamenti autostradali, ferroviari e l'efficiente rete di trasporti interni.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501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338326E-A292-A14C-8401-1AC669DB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33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53CA45-9F17-C242-95A0-A3E28C55C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4" y="1692465"/>
            <a:ext cx="2168932" cy="14153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03663EF-08BC-8243-AB44-7E026EF81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4" y="3264665"/>
            <a:ext cx="2168932" cy="1167179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6C984326-A662-ED48-922C-8A6A7E81274B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2"/>
          <p:cNvSpPr txBox="1">
            <a:spLocks noGrp="1"/>
          </p:cNvSpPr>
          <p:nvPr>
            <p:ph type="title"/>
          </p:nvPr>
        </p:nvSpPr>
        <p:spPr>
          <a:xfrm>
            <a:off x="311700" y="432658"/>
            <a:ext cx="3098250" cy="369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8579"/>
              <a:buFont typeface="Arial"/>
              <a:buNone/>
            </a:pPr>
            <a:r>
              <a:rPr lang="it" sz="1877" b="1" dirty="0"/>
              <a:t>TACCUINO DI VIAGGIO </a:t>
            </a:r>
            <a:endParaRPr sz="1877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FE5648-97E3-2042-AE47-A87EBBCB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5651"/>
          <a:stretch/>
        </p:blipFill>
        <p:spPr>
          <a:xfrm>
            <a:off x="2585605" y="577280"/>
            <a:ext cx="6283028" cy="3951996"/>
          </a:xfrm>
          <a:prstGeom prst="rect">
            <a:avLst/>
          </a:prstGeom>
        </p:spPr>
      </p:pic>
      <p:sp>
        <p:nvSpPr>
          <p:cNvPr id="363" name="Google Shape;363;p52"/>
          <p:cNvSpPr txBox="1">
            <a:spLocks noGrp="1"/>
          </p:cNvSpPr>
          <p:nvPr>
            <p:ph type="body" idx="1"/>
          </p:nvPr>
        </p:nvSpPr>
        <p:spPr>
          <a:xfrm>
            <a:off x="311700" y="859750"/>
            <a:ext cx="8520600" cy="3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5600" b="1" dirty="0">
                <a:solidFill>
                  <a:schemeClr val="bg1"/>
                </a:solidFill>
              </a:rPr>
              <a:t>QUANDO ANDARE</a:t>
            </a:r>
            <a:endParaRPr lang="it-IT" sz="5600" dirty="0">
              <a:solidFill>
                <a:schemeClr val="bg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Il quadro climatico sloveno consente una doppia </a:t>
            </a:r>
            <a:r>
              <a:rPr lang="it" sz="5600" b="1" dirty="0">
                <a:solidFill>
                  <a:schemeClr val="dk1"/>
                </a:solidFill>
                <a:highlight>
                  <a:srgbClr val="FFFFFF"/>
                </a:highlight>
              </a:rPr>
              <a:t>stagionalità turistica</a:t>
            </a: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. Per gli appassionati dello sci la stagione più adatta è l’inverno, mentre per visitare le città e fare escursioni settembre è il mese migliore. Il turismo balneare nelle località della costa istriana è praticato nei mesi estivi</a:t>
            </a:r>
            <a:r>
              <a:rPr lang="it" sz="5600" dirty="0">
                <a:solidFill>
                  <a:schemeClr val="dk1"/>
                </a:solidFill>
              </a:rPr>
              <a:t>.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5600" b="1" dirty="0">
                <a:solidFill>
                  <a:schemeClr val="bg1"/>
                </a:solidFill>
              </a:rPr>
              <a:t>COME ARRIVARE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5600" b="1" dirty="0">
                <a:solidFill>
                  <a:schemeClr val="dk1"/>
                </a:solidFill>
                <a:highlight>
                  <a:srgbClr val="FFFFFF"/>
                </a:highlight>
              </a:rPr>
              <a:t>In aereo</a:t>
            </a: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: la Slovenia dispone di un aeroporto internazionale, quello della capitale Lubiana</a:t>
            </a:r>
            <a:r>
              <a:rPr lang="it" sz="5600" dirty="0">
                <a:solidFill>
                  <a:schemeClr val="dk1"/>
                </a:solidFill>
              </a:rPr>
              <a:t>.</a:t>
            </a: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it" sz="5600" b="1" dirty="0">
                <a:solidFill>
                  <a:schemeClr val="dk1"/>
                </a:solidFill>
                <a:highlight>
                  <a:srgbClr val="FFFFFF"/>
                </a:highlight>
              </a:rPr>
              <a:t>In auto</a:t>
            </a: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: è il mezzo ideale per raggiungere la Slovenia dall’Italia; una </a:t>
            </a:r>
            <a:r>
              <a:rPr lang="it" sz="5600" dirty="0">
                <a:solidFill>
                  <a:srgbClr val="202122"/>
                </a:solidFill>
                <a:highlight>
                  <a:srgbClr val="FFFFFF"/>
                </a:highlight>
              </a:rPr>
              <a:t>formula viaggio economica per arrivare in Slovenia è quella di utilizzare i pullman di linea che dall’autostazione di Trieste collegano le principali città della Slovenia. </a:t>
            </a:r>
            <a:r>
              <a:rPr lang="it" sz="5600" b="1" dirty="0">
                <a:solidFill>
                  <a:srgbClr val="202122"/>
                </a:solidFill>
                <a:highlight>
                  <a:srgbClr val="FFFFFF"/>
                </a:highlight>
              </a:rPr>
              <a:t>In treno</a:t>
            </a:r>
            <a:r>
              <a:rPr lang="it" sz="5600" dirty="0">
                <a:solidFill>
                  <a:srgbClr val="202122"/>
                </a:solidFill>
                <a:highlight>
                  <a:srgbClr val="FFFFFF"/>
                </a:highlight>
              </a:rPr>
              <a:t>: l’unico collegamento ferroviario internazionale ancora attivo è quello Villa Opicina (Trieste) - Lubiana (2 ore circa). </a:t>
            </a:r>
            <a:endParaRPr sz="5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-IT" sz="5600" b="1" dirty="0">
                <a:solidFill>
                  <a:schemeClr val="bg1"/>
                </a:solidFill>
              </a:rPr>
              <a:t>VIAGGIARE IN</a:t>
            </a:r>
            <a:r>
              <a:rPr lang="it-IT" sz="5600" dirty="0">
                <a:solidFill>
                  <a:schemeClr val="bg1"/>
                </a:solidFill>
              </a:rPr>
              <a:t> </a:t>
            </a:r>
            <a:r>
              <a:rPr lang="it-IT" sz="5600" b="1" dirty="0">
                <a:solidFill>
                  <a:schemeClr val="bg1"/>
                </a:solidFill>
              </a:rPr>
              <a:t>SLOVENIA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5600" dirty="0">
                <a:solidFill>
                  <a:schemeClr val="dk1"/>
                </a:solidFill>
                <a:highlight>
                  <a:srgbClr val="FFFFFF"/>
                </a:highlight>
              </a:rPr>
              <a:t>Per la sua ridotta estensione, il miglior modo per conoscere la Slovenia è visitarla in automobile. Per percorrere autostrade e superstrade è necessario dotarsi di bollino (vignetta). Il treno rappresenta una valida alternativa all’uso dell’auto, in quanto la rete ferroviaria slovena è efficiente con corse frequenti e costi ridotti. </a:t>
            </a:r>
            <a:endParaRPr sz="56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44E24ED-3A96-6C41-BA76-B8C8A27853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34</a:t>
            </a:fld>
            <a:endParaRPr lang="it-IT"/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47444329-B5E8-8741-B7A5-1B46063BFE7F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72A64F8-CCB8-D24E-A2F4-94820D6066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35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C060413-EEC6-B847-B5B0-BD2BAFA3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5" y="606950"/>
            <a:ext cx="2021925" cy="5727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effectLst/>
              </a:rPr>
              <a:t>La competitività</a:t>
            </a:r>
            <a:br>
              <a:rPr lang="it-IT" dirty="0">
                <a:solidFill>
                  <a:schemeClr val="bg1"/>
                </a:solidFill>
                <a:effectLst/>
              </a:rPr>
            </a:br>
            <a:r>
              <a:rPr lang="it-IT" dirty="0">
                <a:solidFill>
                  <a:schemeClr val="bg1"/>
                </a:solidFill>
                <a:effectLst/>
              </a:rPr>
              <a:t>del turismo </a:t>
            </a:r>
            <a:br>
              <a:rPr lang="it-IT" dirty="0">
                <a:solidFill>
                  <a:schemeClr val="bg1"/>
                </a:solidFill>
                <a:effectLst/>
              </a:rPr>
            </a:br>
            <a:r>
              <a:rPr lang="it-IT" dirty="0">
                <a:solidFill>
                  <a:schemeClr val="bg1"/>
                </a:solidFill>
                <a:effectLst/>
              </a:rPr>
              <a:t>in Slovenia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C5ED55-8358-BA45-82EB-7C9976FBA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80" y="701100"/>
            <a:ext cx="6224613" cy="3680399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641B4142-7A2E-8C49-A6F1-AA75AC10E037}"/>
              </a:ext>
            </a:extLst>
          </p:cNvPr>
          <p:cNvSpPr txBox="1">
            <a:spLocks/>
          </p:cNvSpPr>
          <p:nvPr/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P. </a:t>
            </a:r>
            <a:r>
              <a:rPr lang="en-US" sz="800" dirty="0" err="1"/>
              <a:t>Battistini</a:t>
            </a:r>
            <a:r>
              <a:rPr lang="en-US" sz="800" dirty="0"/>
              <a:t>, F. </a:t>
            </a:r>
            <a:r>
              <a:rPr lang="en-US" sz="800" dirty="0" err="1"/>
              <a:t>Burigana</a:t>
            </a:r>
            <a:r>
              <a:rPr lang="en-US" sz="800" dirty="0"/>
              <a:t>, D. </a:t>
            </a:r>
            <a:r>
              <a:rPr lang="en-US" sz="800" dirty="0" err="1"/>
              <a:t>Cestaro</a:t>
            </a:r>
            <a:r>
              <a:rPr lang="en-US" sz="800" dirty="0"/>
              <a:t>, </a:t>
            </a:r>
            <a:r>
              <a:rPr lang="en-US" sz="800" dirty="0" err="1"/>
              <a:t>Viaggi&amp;Paesaggi</a:t>
            </a:r>
            <a:r>
              <a:rPr lang="en-US" sz="800" dirty="0"/>
              <a:t> © </a:t>
            </a:r>
            <a:r>
              <a:rPr lang="en-US" sz="800" dirty="0" err="1"/>
              <a:t>Ulrico</a:t>
            </a:r>
            <a:r>
              <a:rPr lang="en-US" sz="800" dirty="0"/>
              <a:t> </a:t>
            </a:r>
            <a:r>
              <a:rPr lang="en-US" sz="800" dirty="0" err="1"/>
              <a:t>Hoepli</a:t>
            </a:r>
            <a:r>
              <a:rPr lang="en-US" sz="800" dirty="0"/>
              <a:t> </a:t>
            </a:r>
            <a:r>
              <a:rPr lang="en-US" sz="800" dirty="0" err="1"/>
              <a:t>Editore</a:t>
            </a:r>
            <a:r>
              <a:rPr lang="en-US" sz="800" dirty="0"/>
              <a:t> S.p.A.,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8058"/>
              <a:buFont typeface="Arial"/>
              <a:buNone/>
            </a:pPr>
            <a:r>
              <a:rPr lang="it" sz="2400" b="1" dirty="0"/>
              <a:t>Idrografia</a:t>
            </a:r>
            <a:endParaRPr sz="24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16"/>
          <p:cNvSpPr txBox="1">
            <a:spLocks noGrp="1"/>
          </p:cNvSpPr>
          <p:nvPr>
            <p:ph idx="1"/>
          </p:nvPr>
        </p:nvSpPr>
        <p:spPr>
          <a:xfrm>
            <a:off x="2883663" y="316679"/>
            <a:ext cx="5486400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fiumi si diramano in quasi tutto il continente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sfociando sull’Atlantico e sul Mediterraneo per arrivare anche al Mar Nero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più conosciuti sono il Reno, il Rodano, il Po ed il Danubio, ma il tratto iniziale ha sempre un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carattere torrentizio e non facilmente navigabile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laghi alpini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sono molto numerosi e generalmente di origine glaciale o di sbarramento artificiale. I maggiori si trovano nella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fascia prealpina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0" name="Google Shape;80;p16"/>
          <p:cNvSpPr txBox="1"/>
          <p:nvPr/>
        </p:nvSpPr>
        <p:spPr>
          <a:xfrm>
            <a:off x="4390721" y="4440450"/>
            <a:ext cx="4471416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dirty="0">
                <a:solidFill>
                  <a:srgbClr val="0C0D0D"/>
                </a:solidFill>
                <a:highlight>
                  <a:srgbClr val="E8EDED"/>
                </a:highlight>
              </a:rPr>
              <a:t>Vorderer Gosausee. Valle del Gosau in Alta Austria</a:t>
            </a:r>
            <a:endParaRPr sz="1000" dirty="0">
              <a:solidFill>
                <a:srgbClr val="0C0D0D"/>
              </a:solidFill>
              <a:highlight>
                <a:srgbClr val="E8EDED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0C0D0D"/>
              </a:solidFill>
              <a:highlight>
                <a:srgbClr val="E8EDED"/>
              </a:highlight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15190" y="4166806"/>
            <a:ext cx="4556810" cy="59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" sz="1000" dirty="0">
                <a:solidFill>
                  <a:srgbClr val="0C0D0D"/>
                </a:solidFill>
                <a:highlight>
                  <a:srgbClr val="E8EDED"/>
                </a:highlight>
              </a:rPr>
              <a:t>Centro storico di Basilea  e il fiume Reno, in Svizzera</a:t>
            </a:r>
            <a:endParaRPr sz="1000" dirty="0">
              <a:solidFill>
                <a:srgbClr val="0C0D0D"/>
              </a:solidFill>
              <a:highlight>
                <a:srgbClr val="E8EDED"/>
              </a:highlight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B0D3FEC-0DD1-4542-A398-9A772E93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4804207"/>
            <a:ext cx="4433638" cy="273844"/>
          </a:xfrm>
        </p:spPr>
        <p:txBody>
          <a:bodyPr/>
          <a:lstStyle/>
          <a:p>
            <a:r>
              <a:rPr lang="en-US" dirty="0"/>
              <a:t>P. </a:t>
            </a:r>
            <a:r>
              <a:rPr lang="en-US" dirty="0" err="1"/>
              <a:t>Battistini</a:t>
            </a:r>
            <a:r>
              <a:rPr lang="en-US" dirty="0"/>
              <a:t>, F. </a:t>
            </a:r>
            <a:r>
              <a:rPr lang="en-US" dirty="0" err="1"/>
              <a:t>Burigana</a:t>
            </a:r>
            <a:r>
              <a:rPr lang="en-US" dirty="0"/>
              <a:t>, D. </a:t>
            </a:r>
            <a:r>
              <a:rPr lang="en-US" dirty="0" err="1"/>
              <a:t>Cestaro</a:t>
            </a:r>
            <a:r>
              <a:rPr lang="en-US" dirty="0"/>
              <a:t>, </a:t>
            </a:r>
            <a:r>
              <a:rPr lang="en-US" dirty="0" err="1"/>
              <a:t>Viaggi&amp;Paesaggi</a:t>
            </a:r>
            <a:r>
              <a:rPr lang="en-US" dirty="0"/>
              <a:t> © </a:t>
            </a:r>
            <a:r>
              <a:rPr lang="en-US" dirty="0" err="1"/>
              <a:t>Ulrico</a:t>
            </a:r>
            <a:r>
              <a:rPr lang="en-US" dirty="0"/>
              <a:t> </a:t>
            </a:r>
            <a:r>
              <a:rPr lang="en-US" dirty="0" err="1"/>
              <a:t>Hoepli</a:t>
            </a:r>
            <a:r>
              <a:rPr lang="en-US" dirty="0"/>
              <a:t> </a:t>
            </a:r>
            <a:r>
              <a:rPr lang="en-US" dirty="0" err="1"/>
              <a:t>Editore</a:t>
            </a:r>
            <a:r>
              <a:rPr lang="en-US" dirty="0"/>
              <a:t> S.p.A., 2025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206608-BC24-9248-B642-8D3DD8CE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8FAE30-A72B-C84F-A36A-DA99906A8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1" b="17856"/>
          <a:stretch/>
        </p:blipFill>
        <p:spPr>
          <a:xfrm>
            <a:off x="162842" y="2558144"/>
            <a:ext cx="3898949" cy="18224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5232B2-4A59-2D4B-A002-D9EDC5FAA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7" b="15830"/>
          <a:stretch/>
        </p:blipFill>
        <p:spPr>
          <a:xfrm>
            <a:off x="4209443" y="2558144"/>
            <a:ext cx="4287438" cy="18224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74810" y="376333"/>
            <a:ext cx="25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510"/>
              <a:buFont typeface="Arial"/>
              <a:buNone/>
            </a:pPr>
            <a:r>
              <a:rPr lang="it" b="1" dirty="0"/>
              <a:t>Clima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278237" y="1022283"/>
            <a:ext cx="2236363" cy="3744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fattore condizionante del clima è l’altitudine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Il paesaggio naturale assume aspetti diversi secondo una successione altimetrica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inverni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sono lunghi e rigidi, le stagioni intermedie ridotte, le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estati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fresche e</a:t>
            </a:r>
            <a:r>
              <a:rPr lang="it" sz="1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brevi. L’escursione termica è marcata. Le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precipitazioni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sono consistenti e diffuse</a:t>
            </a:r>
            <a:r>
              <a:rPr lang="it" sz="1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estate, a carattere nevoso in inverno.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15AE1E-FB13-F640-B314-C082AE5D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110" y="882138"/>
            <a:ext cx="2456507" cy="36624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2194868-EE34-7D4C-B69D-79C7401B8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1"/>
          <a:stretch/>
        </p:blipFill>
        <p:spPr>
          <a:xfrm>
            <a:off x="5664127" y="882138"/>
            <a:ext cx="3042119" cy="3662429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26D2C3-FF3A-1249-84C5-059EBA6223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C86DA83C-1F80-E94D-95EE-1A85BD558A07}"/>
              </a:ext>
            </a:extLst>
          </p:cNvPr>
          <p:cNvSpPr txBox="1">
            <a:spLocks/>
          </p:cNvSpPr>
          <p:nvPr/>
        </p:nvSpPr>
        <p:spPr>
          <a:xfrm>
            <a:off x="2901951" y="4804207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30" dirty="0"/>
              <a:t>P. </a:t>
            </a:r>
            <a:r>
              <a:rPr lang="en-US" sz="830" dirty="0" err="1"/>
              <a:t>Battistini</a:t>
            </a:r>
            <a:r>
              <a:rPr lang="en-US" sz="830" dirty="0"/>
              <a:t>, F. </a:t>
            </a:r>
            <a:r>
              <a:rPr lang="en-US" sz="830" dirty="0" err="1"/>
              <a:t>Burigana</a:t>
            </a:r>
            <a:r>
              <a:rPr lang="en-US" sz="830" dirty="0"/>
              <a:t>, D. </a:t>
            </a:r>
            <a:r>
              <a:rPr lang="en-US" sz="830" dirty="0" err="1"/>
              <a:t>Cestaro</a:t>
            </a:r>
            <a:r>
              <a:rPr lang="en-US" sz="830" dirty="0"/>
              <a:t>, </a:t>
            </a:r>
            <a:r>
              <a:rPr lang="en-US" sz="830" dirty="0" err="1"/>
              <a:t>Viaggi&amp;Paesaggi</a:t>
            </a:r>
            <a:r>
              <a:rPr lang="en-US" sz="830" dirty="0"/>
              <a:t> © </a:t>
            </a:r>
            <a:r>
              <a:rPr lang="en-US" sz="830" dirty="0" err="1"/>
              <a:t>Ulrico</a:t>
            </a:r>
            <a:r>
              <a:rPr lang="en-US" sz="830" dirty="0"/>
              <a:t> </a:t>
            </a:r>
            <a:r>
              <a:rPr lang="en-US" sz="830" dirty="0" err="1"/>
              <a:t>Hoepli</a:t>
            </a:r>
            <a:r>
              <a:rPr lang="en-US" sz="830" dirty="0"/>
              <a:t> </a:t>
            </a:r>
            <a:r>
              <a:rPr lang="en-US" sz="830" dirty="0" err="1"/>
              <a:t>Editore</a:t>
            </a:r>
            <a:r>
              <a:rPr lang="en-US" sz="830" dirty="0"/>
              <a:t> S.p.A.,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629950"/>
            <a:ext cx="19002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it" b="1" dirty="0"/>
              <a:t>Paesaggio</a:t>
            </a:r>
            <a:br>
              <a:rPr lang="it" b="1" dirty="0"/>
            </a:br>
            <a:r>
              <a:rPr lang="it" b="1" dirty="0"/>
              <a:t>naturale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560650"/>
            <a:ext cx="213378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caratteristica della regione alpina è la presenza di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grandi vallate trasversali.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lati si dipartono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vallate secondarie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più strette e incassate.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Torrenti impetuosi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dislivelli significativi, spesso superati da </a:t>
            </a:r>
            <a:r>
              <a:rPr lang="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cascate formidabili</a:t>
            </a:r>
            <a:r>
              <a:rPr lang="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22521" y="215236"/>
            <a:ext cx="1557000" cy="829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" sz="1050" dirty="0">
                <a:solidFill>
                  <a:srgbClr val="0C0D0D"/>
                </a:solidFill>
                <a:highlight>
                  <a:srgbClr val="E8EDED"/>
                </a:highlight>
              </a:rPr>
              <a:t>Valle alpina a forma di U, </a:t>
            </a:r>
            <a:r>
              <a:rPr lang="it-IT" sz="1050" dirty="0" err="1">
                <a:solidFill>
                  <a:srgbClr val="0C0D0D"/>
                </a:solidFill>
                <a:highlight>
                  <a:srgbClr val="E8EDED"/>
                </a:highlight>
              </a:rPr>
              <a:t>Mühlwald</a:t>
            </a:r>
            <a:r>
              <a:rPr lang="it-IT" sz="1050" dirty="0">
                <a:solidFill>
                  <a:srgbClr val="0C0D0D"/>
                </a:solidFill>
                <a:highlight>
                  <a:srgbClr val="E8EDED"/>
                </a:highlight>
              </a:rPr>
              <a:t> (BZ)</a:t>
            </a:r>
            <a:endParaRPr sz="1050" dirty="0">
              <a:solidFill>
                <a:srgbClr val="0C0D0D"/>
              </a:solidFill>
              <a:highlight>
                <a:srgbClr val="E8EDED"/>
              </a:highlight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2803144" y="3381358"/>
            <a:ext cx="1257227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" sz="1050" dirty="0">
                <a:solidFill>
                  <a:srgbClr val="0C0D0D"/>
                </a:solidFill>
                <a:highlight>
                  <a:srgbClr val="E8EDED"/>
                </a:highlight>
              </a:rPr>
              <a:t>Alte rocce e cascate, Lauterbrunnen, Svizzera</a:t>
            </a:r>
            <a:endParaRPr sz="1050" dirty="0">
              <a:solidFill>
                <a:srgbClr val="0C0D0D"/>
              </a:solidFill>
              <a:highlight>
                <a:srgbClr val="E8EDED"/>
              </a:highlight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F68B7C9-1F1F-FC47-8F00-596942EFF1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A037F0-BA2E-2C43-A1F1-30B0170C9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371" y="2448455"/>
            <a:ext cx="3364196" cy="22147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022DFA-404B-3B47-9B38-05C770C16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843" y="140826"/>
            <a:ext cx="3364196" cy="2242797"/>
          </a:xfrm>
          <a:prstGeom prst="rect">
            <a:avLst/>
          </a:prstGeom>
        </p:spPr>
      </p:pic>
      <p:sp>
        <p:nvSpPr>
          <p:cNvPr id="15" name="Segnaposto piè di pagina 1">
            <a:extLst>
              <a:ext uri="{FF2B5EF4-FFF2-40B4-BE49-F238E27FC236}">
                <a16:creationId xmlns:a16="http://schemas.microsoft.com/office/drawing/2014/main" id="{977DB07C-6FD9-234D-A8ED-FC7249484432}"/>
              </a:ext>
            </a:extLst>
          </p:cNvPr>
          <p:cNvSpPr txBox="1">
            <a:spLocks/>
          </p:cNvSpPr>
          <p:nvPr/>
        </p:nvSpPr>
        <p:spPr>
          <a:xfrm>
            <a:off x="2901951" y="4804207"/>
            <a:ext cx="443363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30" dirty="0"/>
              <a:t>P. </a:t>
            </a:r>
            <a:r>
              <a:rPr lang="en-US" sz="830" dirty="0" err="1"/>
              <a:t>Battistini</a:t>
            </a:r>
            <a:r>
              <a:rPr lang="en-US" sz="830" dirty="0"/>
              <a:t>, F. </a:t>
            </a:r>
            <a:r>
              <a:rPr lang="en-US" sz="830" dirty="0" err="1"/>
              <a:t>Burigana</a:t>
            </a:r>
            <a:r>
              <a:rPr lang="en-US" sz="830" dirty="0"/>
              <a:t>, D. </a:t>
            </a:r>
            <a:r>
              <a:rPr lang="en-US" sz="830" dirty="0" err="1"/>
              <a:t>Cestaro</a:t>
            </a:r>
            <a:r>
              <a:rPr lang="en-US" sz="830" dirty="0"/>
              <a:t>, </a:t>
            </a:r>
            <a:r>
              <a:rPr lang="en-US" sz="830" dirty="0" err="1"/>
              <a:t>Viaggi&amp;Paesaggi</a:t>
            </a:r>
            <a:r>
              <a:rPr lang="en-US" sz="830" dirty="0"/>
              <a:t> © </a:t>
            </a:r>
            <a:r>
              <a:rPr lang="en-US" sz="830" dirty="0" err="1"/>
              <a:t>Ulrico</a:t>
            </a:r>
            <a:r>
              <a:rPr lang="en-US" sz="830" dirty="0"/>
              <a:t> </a:t>
            </a:r>
            <a:r>
              <a:rPr lang="en-US" sz="830" dirty="0" err="1"/>
              <a:t>Hoepli</a:t>
            </a:r>
            <a:r>
              <a:rPr lang="en-US" sz="830" dirty="0"/>
              <a:t> </a:t>
            </a:r>
            <a:r>
              <a:rPr lang="en-US" sz="830" dirty="0" err="1"/>
              <a:t>Editore</a:t>
            </a:r>
            <a:r>
              <a:rPr lang="en-US" sz="830" dirty="0"/>
              <a:t> S.p.A.,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200315" y="720638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510"/>
              <a:buFont typeface="Arial"/>
              <a:buNone/>
            </a:pPr>
            <a:r>
              <a:rPr lang="it" sz="2400" b="1" dirty="0"/>
              <a:t>Paesaggio culturale</a:t>
            </a:r>
            <a:endParaRPr sz="24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19"/>
          <p:cNvSpPr txBox="1">
            <a:spLocks noGrp="1"/>
          </p:cNvSpPr>
          <p:nvPr>
            <p:ph idx="1"/>
          </p:nvPr>
        </p:nvSpPr>
        <p:spPr>
          <a:xfrm>
            <a:off x="2889517" y="525842"/>
            <a:ext cx="5486400" cy="14970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L’Europa alpina ospita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molte minoranze etniche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 lingua e tradizioni proprie, dovute spesso alla particolare configurazione e all’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isolamento delle distinte vallate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centri di fondovalle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pur di non grande dimensione, forniscono i servizi essenziali. Frequenti sono anche gli </a:t>
            </a:r>
            <a:r>
              <a:rPr lang="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insediamenti isolati</a:t>
            </a:r>
            <a:r>
              <a:rPr lang="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3401100" y="2061279"/>
            <a:ext cx="1608300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 dirty="0">
                <a:solidFill>
                  <a:srgbClr val="0C0D0D"/>
                </a:solidFill>
                <a:highlight>
                  <a:srgbClr val="E8EDED"/>
                </a:highlight>
                <a:latin typeface="Calibri"/>
                <a:ea typeface="Calibri"/>
                <a:cs typeface="Calibri"/>
                <a:sym typeface="Calibri"/>
              </a:rPr>
              <a:t>Centro storico di Thun, nel Cantone di Berna (Svizzera)</a:t>
            </a:r>
            <a:endParaRPr sz="1100" dirty="0">
              <a:solidFill>
                <a:srgbClr val="0C0D0D"/>
              </a:solidFill>
              <a:highlight>
                <a:srgbClr val="E8EDE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3446468" y="3920908"/>
            <a:ext cx="1699200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solidFill>
                <a:srgbClr val="0C0D0D"/>
              </a:solidFill>
              <a:highlight>
                <a:srgbClr val="E8EDE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solidFill>
                  <a:srgbClr val="0C0D0D"/>
                </a:solidFill>
                <a:highlight>
                  <a:srgbClr val="E8EDED"/>
                </a:highlight>
                <a:latin typeface="Calibri"/>
                <a:ea typeface="Calibri"/>
                <a:cs typeface="Calibri"/>
                <a:sym typeface="Calibri"/>
              </a:rPr>
              <a:t>Chalet tradizionali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solidFill>
                  <a:srgbClr val="0C0D0D"/>
                </a:solidFill>
                <a:highlight>
                  <a:srgbClr val="E8EDED"/>
                </a:highlight>
                <a:latin typeface="Calibri"/>
                <a:ea typeface="Calibri"/>
                <a:cs typeface="Calibri"/>
                <a:sym typeface="Calibri"/>
              </a:rPr>
              <a:t>in legno</a:t>
            </a:r>
            <a:endParaRPr sz="1100" dirty="0">
              <a:solidFill>
                <a:srgbClr val="0C0D0D"/>
              </a:solidFill>
              <a:highlight>
                <a:srgbClr val="E8EDE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8B58A10-BEF6-CE45-8685-77A9394C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8D1E27B-0E83-5E41-9826-E37F7146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E18B42-A322-1641-A4DD-49F5829B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5" y="2294271"/>
            <a:ext cx="3246153" cy="24346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475B71-3955-1C46-AE6B-43F7A202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784" y="2294271"/>
            <a:ext cx="3756905" cy="23793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89688" y="624228"/>
            <a:ext cx="2210612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3225"/>
              <a:buFont typeface="Arial"/>
              <a:buNone/>
            </a:pPr>
            <a:r>
              <a:rPr lang="it" sz="2400" b="1" dirty="0"/>
              <a:t>Funzioni economiche</a:t>
            </a:r>
            <a:endParaRPr sz="24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20"/>
          <p:cNvSpPr txBox="1">
            <a:spLocks noGrp="1"/>
          </p:cNvSpPr>
          <p:nvPr>
            <p:ph idx="1"/>
          </p:nvPr>
        </p:nvSpPr>
        <p:spPr>
          <a:xfrm>
            <a:off x="2901951" y="434623"/>
            <a:ext cx="5486400" cy="384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situazione economica non è omogenea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passando da paesaggi e comunità montane ricchi di consistenti flussi turistici a territori poveri con economie di sussistenza.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 presente una grande varietà di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prodotti animali e vegetali.</a:t>
            </a:r>
            <a:endParaRPr sz="1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Tutta la regione è interessata da </a:t>
            </a: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importanti valichi europei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recente sviluppo dei commerci e del turismo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 generando un benessere che si evidenzia soprattutto nelle aree più favorite</a:t>
            </a:r>
            <a:endParaRPr sz="1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3600943" y="4331492"/>
            <a:ext cx="15585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solidFill>
                  <a:srgbClr val="0C0D0D"/>
                </a:solidFill>
                <a:highlight>
                  <a:srgbClr val="E8EDED"/>
                </a:highlight>
                <a:latin typeface="Calibri"/>
                <a:ea typeface="Calibri"/>
                <a:cs typeface="Calibri"/>
                <a:sym typeface="Calibri"/>
              </a:rPr>
              <a:t>Contadini vestiti in abiti tradizionali</a:t>
            </a:r>
            <a:endParaRPr sz="1100" dirty="0">
              <a:solidFill>
                <a:srgbClr val="0C0D0D"/>
              </a:solidFill>
              <a:highlight>
                <a:srgbClr val="E8EDE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3832505" y="2349672"/>
            <a:ext cx="1558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 dirty="0">
                <a:solidFill>
                  <a:srgbClr val="0C0D0D"/>
                </a:solidFill>
                <a:highlight>
                  <a:srgbClr val="E8EDED"/>
                </a:highlight>
                <a:latin typeface="Calibri"/>
                <a:ea typeface="Calibri"/>
                <a:cs typeface="Calibri"/>
                <a:sym typeface="Calibri"/>
              </a:rPr>
              <a:t>Autostrada del Brennero</a:t>
            </a:r>
            <a:endParaRPr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B36BDE8-08ED-EF49-A735-D2C0D035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9595F5-DED3-F94E-A2F6-D2335080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0C3E8A-C30A-DF4E-8D7B-7D86B46C2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785" y="2563341"/>
            <a:ext cx="3305883" cy="22039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3B23FB-2D3D-6E41-B72A-817166E3E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88" y="2578374"/>
            <a:ext cx="3411255" cy="21888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267462" y="690372"/>
            <a:ext cx="2320290" cy="2441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it" sz="2400" b="1" dirty="0">
                <a:solidFill>
                  <a:schemeClr val="bg1"/>
                </a:solidFill>
              </a:rPr>
              <a:t>Evoluzione </a:t>
            </a:r>
            <a:br>
              <a:rPr lang="it" sz="2400" b="1" dirty="0">
                <a:solidFill>
                  <a:schemeClr val="bg1"/>
                </a:solidFill>
              </a:rPr>
            </a:br>
            <a:r>
              <a:rPr lang="it" sz="2400" b="1" dirty="0">
                <a:solidFill>
                  <a:schemeClr val="bg1"/>
                </a:solidFill>
              </a:rPr>
              <a:t>del territorio</a:t>
            </a:r>
            <a:br>
              <a:rPr lang="it" sz="2400" b="1" dirty="0">
                <a:solidFill>
                  <a:schemeClr val="bg1"/>
                </a:solidFill>
              </a:rPr>
            </a:br>
            <a:br>
              <a:rPr lang="it" sz="2400" b="1" dirty="0">
                <a:solidFill>
                  <a:schemeClr val="bg1"/>
                </a:solidFill>
              </a:rPr>
            </a:br>
            <a:r>
              <a:rPr lang="it" sz="2400" b="1" dirty="0">
                <a:solidFill>
                  <a:schemeClr val="bg1"/>
                </a:solidFill>
              </a:rPr>
              <a:t>Gli inizi</a:t>
            </a:r>
            <a:endParaRPr sz="2400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2814066" y="578358"/>
            <a:ext cx="5486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molto tempo la montagna alpina risultava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un’area marginale 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la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trasformazione dell’ambiente è rimasta molto limitata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trattava di un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insieme di paesaggi di cui venivano apprezzati proprio l’ambiente naturale e la sua gente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Durante la prima fase di sviluppo turistico, collocata soprattutto nel corso del XIX° secolo,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furono privilegiate soprattutto le località situate a quota medio-bassa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(tra i 1000 e i 1200 m) nelle conche o in ampie valli.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Nelle località alpine, fino ad allora dedite quasi esclusivamente a </a:t>
            </a:r>
            <a:r>
              <a:rPr lang="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un’economia agro-silvo-pastorale</a:t>
            </a: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si affermò così un nuovo settore economico, basato sull’attività turistica pluristagionale.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49E272D-AE76-E740-BF6C-16CADF6B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Battistini, F. Burigana, D. Cestaro, Viaggi&amp;Paesaggi © Ulrico Hoepli Editore S.p.A., 2025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DDDD82C-340C-CB49-A0E2-F8A7FC0F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{80E3EF74-8C2D-A942-88DA-C7B9DC4A5BF2}tf10001124</Template>
  <TotalTime>373</TotalTime>
  <Words>3222</Words>
  <Application>Microsoft Macintosh PowerPoint</Application>
  <PresentationFormat>Presentazione su schermo (16:9)</PresentationFormat>
  <Paragraphs>209</Paragraphs>
  <Slides>35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2" baseType="lpstr">
      <vt:lpstr>Bree Serif</vt:lpstr>
      <vt:lpstr>Corbel</vt:lpstr>
      <vt:lpstr>Calibri</vt:lpstr>
      <vt:lpstr>Wingdings 2</vt:lpstr>
      <vt:lpstr>Arial</vt:lpstr>
      <vt:lpstr>Cambria</vt:lpstr>
      <vt:lpstr>Cornice</vt:lpstr>
      <vt:lpstr>Presentazione standard di PowerPoint</vt:lpstr>
      <vt:lpstr>La regione alpina </vt:lpstr>
      <vt:lpstr>Morfologia </vt:lpstr>
      <vt:lpstr>Idrografia </vt:lpstr>
      <vt:lpstr>Clima </vt:lpstr>
      <vt:lpstr>Paesaggio naturale </vt:lpstr>
      <vt:lpstr>Paesaggio culturale </vt:lpstr>
      <vt:lpstr>Funzioni economiche </vt:lpstr>
      <vt:lpstr>Evoluzione  del territorio  Gli inizi </vt:lpstr>
      <vt:lpstr>Evoluzione  del territorio  Le trasformazioni nel tempo </vt:lpstr>
      <vt:lpstr>Evoluzione  del territorio  Oggi</vt:lpstr>
      <vt:lpstr>TURISMO  Le risorse </vt:lpstr>
      <vt:lpstr>TURISMO</vt:lpstr>
      <vt:lpstr>AUSTRIA</vt:lpstr>
      <vt:lpstr>IL TERRITORIO  </vt:lpstr>
      <vt:lpstr>IL TERRITORIO  </vt:lpstr>
      <vt:lpstr>Presentazione standard di PowerPoint</vt:lpstr>
      <vt:lpstr>L’offerta turistica </vt:lpstr>
      <vt:lpstr>L’offerta turistica </vt:lpstr>
      <vt:lpstr>Presentazione standard di PowerPoint</vt:lpstr>
      <vt:lpstr>TACCUINO DI VIAGGIO  </vt:lpstr>
      <vt:lpstr>Presentazione standard di PowerPoint</vt:lpstr>
      <vt:lpstr>SVIZZERA</vt:lpstr>
      <vt:lpstr>IL TERRITORIO  </vt:lpstr>
      <vt:lpstr>Qualche… NOTIZIA STORICA</vt:lpstr>
      <vt:lpstr>Presentazione standard di PowerPoint</vt:lpstr>
      <vt:lpstr>Berna  Canton Ticino  Zurigo  Alpi Bernesi  Lago di Ginevra  Lago di Costanza </vt:lpstr>
      <vt:lpstr>TACCUINO DI VIAGGIO  </vt:lpstr>
      <vt:lpstr>La competitività del turismo  in Svizzera</vt:lpstr>
      <vt:lpstr>SLOVENIA</vt:lpstr>
      <vt:lpstr>Il territorio  </vt:lpstr>
      <vt:lpstr>Qualche… NOTIZIA STORICA</vt:lpstr>
      <vt:lpstr>L’offerta turistica</vt:lpstr>
      <vt:lpstr>TACCUINO DI VIAGGIO  </vt:lpstr>
      <vt:lpstr>La competitività del turismo  in Slovenia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 alpina</dc:title>
  <dc:creator>Diego Cestaro</dc:creator>
  <cp:lastModifiedBy>Microsoft Office User</cp:lastModifiedBy>
  <cp:revision>117</cp:revision>
  <dcterms:modified xsi:type="dcterms:W3CDTF">2025-03-10T09:52:49Z</dcterms:modified>
</cp:coreProperties>
</file>